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 ?><Relationships xmlns="http://schemas.openxmlformats.org/package/2006/relationships"><Relationship Id="rId1" Type="http://schemas.openxmlformats.org/officeDocument/2006/relationships/officeDocument" Target="ppt/presentation.xml"  /><Relationship Id="rId2" Type="http://schemas.openxmlformats.org/package/2006/relationships/metadata/thumbnail" Target="docProps/thumbnail.jpeg"  /><Relationship Id="rId3" Type="http://schemas.openxmlformats.org/package/2006/relationships/metadata/core-properties" Target="docProps/core.xml"  /><Relationship Id="rId4" Type="http://schemas.openxmlformats.org/officeDocument/2006/relationships/extended-properties" Target="docProps/app.xml"  /></Relationships>
</file>

<file path=ppt/presentation.xml><?xml version="1.0" encoding="utf-8"?>
<p:presentation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sldMasterIdLst>
    <p:sldMasterId id="2147483660" r:id="rId1"/>
  </p:sldMasterIdLst>
  <p:sldIdLst>
    <p:sldId id="256" r:id="rId2"/>
    <p:sldId id="257" r:id="rId3"/>
  </p:sldIdLst>
  <p:sldSz cx="6858000" cy="9144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/>
</file>

<file path=ppt/tableStyles.xml><?xml version="1.0" encoding="utf-8"?>
<a:tblStyleLst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xmlns:lc="http://schemas.openxmlformats.org/drawingml/2006/lockedCanvas" xmlns:p="http://schemas.openxmlformats.org/presentation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3060" y="108"/>
      </p:cViewPr>
      <p:guideLst>
        <p:guide orient="horz" pos="2880"/>
        <p:guide pos="215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 ?><Relationships xmlns="http://schemas.openxmlformats.org/package/2006/relationships"><Relationship Id="rId1" Type="http://schemas.openxmlformats.org/officeDocument/2006/relationships/slideMaster" Target="slideMasters/slideMaster1.xml"  /><Relationship Id="rId2" Type="http://schemas.openxmlformats.org/officeDocument/2006/relationships/slide" Target="slides/slide1.xml"  /><Relationship Id="rId3" Type="http://schemas.openxmlformats.org/officeDocument/2006/relationships/slide" Target="slides/slide2.xml"  /><Relationship Id="rId4" Type="http://schemas.openxmlformats.org/officeDocument/2006/relationships/presProps" Target="presProps.xml"  /><Relationship Id="rId5" Type="http://schemas.openxmlformats.org/officeDocument/2006/relationships/viewProps" Target="viewProps.xml"  /><Relationship Id="rId6" Type="http://schemas.openxmlformats.org/officeDocument/2006/relationships/theme" Target="theme/theme1.xml"  /><Relationship Id="rId7" Type="http://schemas.openxmlformats.org/officeDocument/2006/relationships/tableStyles" Target="tableStyles.xml"  /></Relationships>
</file>

<file path=ppt/slideLayouts/_rels/slideLayout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0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5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6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7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8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9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74A65-DC71-4A86-96CF-BDDCF6BA6BB6}" type="datetimeFigureOut">
              <a:rPr lang="ko-KR" altLang="en-US" smtClean="0"/>
              <a:t>2021-09-13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4CFCC-C496-49DB-BC2A-4E3F407034D1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74A65-DC71-4A86-96CF-BDDCF6BA6BB6}" type="datetimeFigureOut">
              <a:rPr lang="ko-KR" altLang="en-US" smtClean="0"/>
              <a:t>2021-09-13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4CFCC-C496-49DB-BC2A-4E3F407034D1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74A65-DC71-4A86-96CF-BDDCF6BA6BB6}" type="datetimeFigureOut">
              <a:rPr lang="ko-KR" altLang="en-US" smtClean="0"/>
              <a:t>2021-09-13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4CFCC-C496-49DB-BC2A-4E3F407034D1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74A65-DC71-4A86-96CF-BDDCF6BA6BB6}" type="datetimeFigureOut">
              <a:rPr lang="ko-KR" altLang="en-US" smtClean="0"/>
              <a:t>2021-09-13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4CFCC-C496-49DB-BC2A-4E3F407034D1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74A65-DC71-4A86-96CF-BDDCF6BA6BB6}" type="datetimeFigureOut">
              <a:rPr lang="ko-KR" altLang="en-US" smtClean="0"/>
              <a:t>2021-09-13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4CFCC-C496-49DB-BC2A-4E3F407034D1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74A65-DC71-4A86-96CF-BDDCF6BA6BB6}" type="datetimeFigureOut">
              <a:rPr lang="ko-KR" altLang="en-US" smtClean="0"/>
              <a:t>2021-09-13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4CFCC-C496-49DB-BC2A-4E3F407034D1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74A65-DC71-4A86-96CF-BDDCF6BA6BB6}" type="datetimeFigureOut">
              <a:rPr lang="ko-KR" altLang="en-US" smtClean="0"/>
              <a:t>2021-09-13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4CFCC-C496-49DB-BC2A-4E3F407034D1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74A65-DC71-4A86-96CF-BDDCF6BA6BB6}" type="datetimeFigureOut">
              <a:rPr lang="ko-KR" altLang="en-US" smtClean="0"/>
              <a:t>2021-09-13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4CFCC-C496-49DB-BC2A-4E3F407034D1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74A65-DC71-4A86-96CF-BDDCF6BA6BB6}" type="datetimeFigureOut">
              <a:rPr lang="ko-KR" altLang="en-US" smtClean="0"/>
              <a:t>2021-09-13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4CFCC-C496-49DB-BC2A-4E3F407034D1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74A65-DC71-4A86-96CF-BDDCF6BA6BB6}" type="datetimeFigureOut">
              <a:rPr lang="ko-KR" altLang="en-US" smtClean="0"/>
              <a:t>2021-09-13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4CFCC-C496-49DB-BC2A-4E3F407034D1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74A65-DC71-4A86-96CF-BDDCF6BA6BB6}" type="datetimeFigureOut">
              <a:rPr lang="ko-KR" altLang="en-US" smtClean="0"/>
              <a:t>2021-09-13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4CFCC-C496-49DB-BC2A-4E3F407034D1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10" Type="http://schemas.openxmlformats.org/officeDocument/2006/relationships/slideLayout" Target="../slideLayouts/slideLayout10.xml"  /><Relationship Id="rId11" Type="http://schemas.openxmlformats.org/officeDocument/2006/relationships/slideLayout" Target="../slideLayouts/slideLayout11.xml"  /><Relationship Id="rId12" Type="http://schemas.openxmlformats.org/officeDocument/2006/relationships/theme" Target="../theme/theme1.xml"  /><Relationship Id="rId2" Type="http://schemas.openxmlformats.org/officeDocument/2006/relationships/slideLayout" Target="../slideLayouts/slideLayout2.xml"  /><Relationship Id="rId3" Type="http://schemas.openxmlformats.org/officeDocument/2006/relationships/slideLayout" Target="../slideLayouts/slideLayout3.xml"  /><Relationship Id="rId4" Type="http://schemas.openxmlformats.org/officeDocument/2006/relationships/slideLayout" Target="../slideLayouts/slideLayout4.xml"  /><Relationship Id="rId5" Type="http://schemas.openxmlformats.org/officeDocument/2006/relationships/slideLayout" Target="../slideLayouts/slideLayout5.xml"  /><Relationship Id="rId6" Type="http://schemas.openxmlformats.org/officeDocument/2006/relationships/slideLayout" Target="../slideLayouts/slideLayout6.xml"  /><Relationship Id="rId7" Type="http://schemas.openxmlformats.org/officeDocument/2006/relationships/slideLayout" Target="../slideLayouts/slideLayout7.xml"  /><Relationship Id="rId8" Type="http://schemas.openxmlformats.org/officeDocument/2006/relationships/slideLayout" Target="../slideLayouts/slideLayout8.xml"  /><Relationship Id="rId9" Type="http://schemas.openxmlformats.org/officeDocument/2006/relationships/slideLayout" Target="../slideLayouts/slideLayout9.xml" 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674A65-DC71-4A86-96CF-BDDCF6BA6BB6}" type="datetimeFigureOut">
              <a:rPr lang="ko-KR" altLang="en-US" smtClean="0"/>
              <a:t>2021-09-13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84CFCC-C496-49DB-BC2A-4E3F407034D1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2" Type="http://schemas.openxmlformats.org/officeDocument/2006/relationships/image" Target="../media/image1.jpeg"  /></Relationships>
</file>

<file path=ppt/slides/_rels/slide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1.jpeg" 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그림 4" descr="로고.jpg">
            <a:extLst>
              <a:ext uri="{FF2B5EF4-FFF2-40B4-BE49-F238E27FC236}">
                <a16:creationId xmlns:a16="http://schemas.microsoft.com/office/drawing/2014/main" id="{871948D7-BB5C-4510-9A69-C030A4E0DF0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251" y="344891"/>
            <a:ext cx="1058081" cy="306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제목 11">
            <a:extLst>
              <a:ext uri="{FF2B5EF4-FFF2-40B4-BE49-F238E27FC236}">
                <a16:creationId xmlns:a16="http://schemas.microsoft.com/office/drawing/2014/main" id="{24598832-DC5B-48CB-AD22-A51A5E98B4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24744" y="208398"/>
            <a:ext cx="4051287" cy="579304"/>
          </a:xfrm>
        </p:spPr>
        <p:txBody>
          <a:bodyPr>
            <a:normAutofit/>
          </a:bodyPr>
          <a:lstStyle/>
          <a:p>
            <a:pPr algn="r"/>
            <a:r>
              <a:rPr lang="ko-KR" altLang="en-US" sz="2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아주스틸㈜ 입사지원서</a:t>
            </a:r>
          </a:p>
        </p:txBody>
      </p:sp>
      <p:cxnSp>
        <p:nvCxnSpPr>
          <p:cNvPr id="15" name="직선 연결선 14">
            <a:extLst>
              <a:ext uri="{FF2B5EF4-FFF2-40B4-BE49-F238E27FC236}">
                <a16:creationId xmlns:a16="http://schemas.microsoft.com/office/drawing/2014/main" id="{FFC5396C-0CB7-493B-A918-6FCF13983A6F}"/>
              </a:ext>
            </a:extLst>
          </p:cNvPr>
          <p:cNvCxnSpPr>
            <a:cxnSpLocks/>
          </p:cNvCxnSpPr>
          <p:nvPr/>
        </p:nvCxnSpPr>
        <p:spPr>
          <a:xfrm>
            <a:off x="1287599" y="712454"/>
            <a:ext cx="394558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7AF8DD95-4078-44B0-87AF-1F7349E25A38}"/>
              </a:ext>
            </a:extLst>
          </p:cNvPr>
          <p:cNvCxnSpPr>
            <a:cxnSpLocks/>
          </p:cNvCxnSpPr>
          <p:nvPr/>
        </p:nvCxnSpPr>
        <p:spPr>
          <a:xfrm>
            <a:off x="1287599" y="303418"/>
            <a:ext cx="39604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9" name="표 18">
            <a:extLst>
              <a:ext uri="{FF2B5EF4-FFF2-40B4-BE49-F238E27FC236}">
                <a16:creationId xmlns:a16="http://schemas.microsoft.com/office/drawing/2014/main" id="{44605F61-DE90-4C25-A031-1BB09A1D006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0287712"/>
              </p:ext>
            </p:extLst>
          </p:nvPr>
        </p:nvGraphicFramePr>
        <p:xfrm>
          <a:off x="260648" y="956246"/>
          <a:ext cx="6498683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104">
                  <a:extLst>
                    <a:ext uri="{9D8B030D-6E8A-4147-A177-3AD203B41FA5}">
                      <a16:colId xmlns:a16="http://schemas.microsoft.com/office/drawing/2014/main" val="4271747292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4069306127"/>
                    </a:ext>
                  </a:extLst>
                </a:gridCol>
                <a:gridCol w="857402">
                  <a:extLst>
                    <a:ext uri="{9D8B030D-6E8A-4147-A177-3AD203B41FA5}">
                      <a16:colId xmlns:a16="http://schemas.microsoft.com/office/drawing/2014/main" val="1423895919"/>
                    </a:ext>
                  </a:extLst>
                </a:gridCol>
                <a:gridCol w="248303">
                  <a:extLst>
                    <a:ext uri="{9D8B030D-6E8A-4147-A177-3AD203B41FA5}">
                      <a16:colId xmlns:a16="http://schemas.microsoft.com/office/drawing/2014/main" val="2894445605"/>
                    </a:ext>
                  </a:extLst>
                </a:gridCol>
                <a:gridCol w="790042">
                  <a:extLst>
                    <a:ext uri="{9D8B030D-6E8A-4147-A177-3AD203B41FA5}">
                      <a16:colId xmlns:a16="http://schemas.microsoft.com/office/drawing/2014/main" val="19578241"/>
                    </a:ext>
                  </a:extLst>
                </a:gridCol>
                <a:gridCol w="430932">
                  <a:extLst>
                    <a:ext uri="{9D8B030D-6E8A-4147-A177-3AD203B41FA5}">
                      <a16:colId xmlns:a16="http://schemas.microsoft.com/office/drawing/2014/main" val="4253473168"/>
                    </a:ext>
                  </a:extLst>
                </a:gridCol>
                <a:gridCol w="933687">
                  <a:extLst>
                    <a:ext uri="{9D8B030D-6E8A-4147-A177-3AD203B41FA5}">
                      <a16:colId xmlns:a16="http://schemas.microsoft.com/office/drawing/2014/main" val="914930210"/>
                    </a:ext>
                  </a:extLst>
                </a:gridCol>
                <a:gridCol w="790045">
                  <a:extLst>
                    <a:ext uri="{9D8B030D-6E8A-4147-A177-3AD203B41FA5}">
                      <a16:colId xmlns:a16="http://schemas.microsoft.com/office/drawing/2014/main" val="595146575"/>
                    </a:ext>
                  </a:extLst>
                </a:gridCol>
              </a:tblGrid>
              <a:tr h="261679">
                <a:tc gridSpan="8">
                  <a:txBody>
                    <a:bodyPr/>
                    <a:lstStyle/>
                    <a:p>
                      <a:pPr algn="l" latinLnBrk="1"/>
                      <a:r>
                        <a:rPr lang="en-US" altLang="ko-KR" sz="1200" b="1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1. </a:t>
                      </a:r>
                      <a:r>
                        <a:rPr lang="ko-KR" altLang="en-US" sz="1200" b="1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인 적 사 항 </a:t>
                      </a:r>
                      <a:r>
                        <a:rPr lang="en-US" altLang="ko-KR" sz="1200" b="1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                          </a:t>
                      </a:r>
                      <a:r>
                        <a:rPr lang="en-US" altLang="ko-KR" sz="1100" b="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※ </a:t>
                      </a:r>
                      <a:r>
                        <a:rPr lang="ko-KR" altLang="en-US" sz="1100" b="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지원직무 필히 작성</a:t>
                      </a:r>
                      <a:endParaRPr lang="ko-KR" altLang="en-US" sz="1200" b="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latinLnBrk="1"/>
                      <a:endParaRPr lang="ko-KR" altLang="en-US" sz="1000" dirty="0"/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latinLnBrk="1"/>
                      <a:endParaRPr lang="ko-KR" altLang="en-US" sz="1000" dirty="0"/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l" latinLnBrk="1"/>
                      <a:endParaRPr lang="ko-KR" altLang="en-US" sz="1000" dirty="0"/>
                    </a:p>
                  </a:txBody>
                  <a:tcPr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l" latinLnBrk="1"/>
                      <a:endParaRPr lang="ko-KR" altLang="en-US" sz="1000" dirty="0"/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latinLnBrk="1"/>
                      <a:endParaRPr lang="ko-KR" altLang="en-US" sz="1000" dirty="0"/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4277509"/>
                  </a:ext>
                </a:extLst>
              </a:tr>
              <a:tr h="26167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지원구분</a:t>
                      </a: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□ 신입   □경력</a:t>
                      </a:r>
                    </a:p>
                  </a:txBody>
                  <a:tcPr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지원직무</a:t>
                      </a:r>
                    </a:p>
                  </a:txBody>
                  <a:tcPr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희망연봉</a:t>
                      </a:r>
                    </a:p>
                  </a:txBody>
                  <a:tcPr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1617675"/>
                  </a:ext>
                </a:extLst>
              </a:tr>
              <a:tr h="26167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성     명</a:t>
                      </a: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연락처</a:t>
                      </a:r>
                    </a:p>
                  </a:txBody>
                  <a:tcPr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4806321"/>
                  </a:ext>
                </a:extLst>
              </a:tr>
              <a:tr h="26167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현 주 소</a:t>
                      </a: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88346277"/>
                  </a:ext>
                </a:extLst>
              </a:tr>
              <a:tr h="26167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전자우편</a:t>
                      </a: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가점항목</a:t>
                      </a:r>
                    </a:p>
                  </a:txBody>
                  <a:tcPr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가점항목</a:t>
                      </a: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□ 장애대상   □ 보훈대상</a:t>
                      </a:r>
                    </a:p>
                  </a:txBody>
                  <a:tcPr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□ 국가유공자   □장애인</a:t>
                      </a: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9101677"/>
                  </a:ext>
                </a:extLst>
              </a:tr>
            </a:tbl>
          </a:graphicData>
        </a:graphic>
      </p:graphicFrame>
      <p:graphicFrame>
        <p:nvGraphicFramePr>
          <p:cNvPr id="20" name="표 19">
            <a:extLst>
              <a:ext uri="{FF2B5EF4-FFF2-40B4-BE49-F238E27FC236}">
                <a16:creationId xmlns:a16="http://schemas.microsoft.com/office/drawing/2014/main" id="{194BDFBF-1CBA-4B7A-9E71-3B9012C4B5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526873"/>
              </p:ext>
            </p:extLst>
          </p:nvPr>
        </p:nvGraphicFramePr>
        <p:xfrm>
          <a:off x="266998" y="2441324"/>
          <a:ext cx="6408714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09874">
                  <a:extLst>
                    <a:ext uri="{9D8B030D-6E8A-4147-A177-3AD203B41FA5}">
                      <a16:colId xmlns:a16="http://schemas.microsoft.com/office/drawing/2014/main" val="4271747292"/>
                    </a:ext>
                  </a:extLst>
                </a:gridCol>
                <a:gridCol w="3240360">
                  <a:extLst>
                    <a:ext uri="{9D8B030D-6E8A-4147-A177-3AD203B41FA5}">
                      <a16:colId xmlns:a16="http://schemas.microsoft.com/office/drawing/2014/main" val="1423895919"/>
                    </a:ext>
                  </a:extLst>
                </a:gridCol>
                <a:gridCol w="1158480">
                  <a:extLst>
                    <a:ext uri="{9D8B030D-6E8A-4147-A177-3AD203B41FA5}">
                      <a16:colId xmlns:a16="http://schemas.microsoft.com/office/drawing/2014/main" val="914930210"/>
                    </a:ext>
                  </a:extLst>
                </a:gridCol>
              </a:tblGrid>
              <a:tr h="261679">
                <a:tc gridSpan="3">
                  <a:txBody>
                    <a:bodyPr/>
                    <a:lstStyle/>
                    <a:p>
                      <a:pPr algn="l" latinLnBrk="1"/>
                      <a:r>
                        <a:rPr lang="en-US" altLang="ko-KR" sz="1200" b="1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2. </a:t>
                      </a:r>
                      <a:r>
                        <a:rPr lang="ko-KR" altLang="en-US" sz="1200" b="1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교 육 사 항</a:t>
                      </a: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latinLnBrk="1"/>
                      <a:endParaRPr lang="ko-KR" altLang="en-US" sz="1000" dirty="0"/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latinLnBrk="1"/>
                      <a:endParaRPr lang="ko-KR" altLang="en-US" sz="1000" dirty="0"/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4277509"/>
                  </a:ext>
                </a:extLst>
              </a:tr>
              <a:tr h="26167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교육 구분</a:t>
                      </a: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과목명 및 교육과정</a:t>
                      </a: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교육시간</a:t>
                      </a: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1617675"/>
                  </a:ext>
                </a:extLst>
              </a:tr>
              <a:tr h="26167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□ 학교   □훈련  □ 기타 </a:t>
                      </a: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4806321"/>
                  </a:ext>
                </a:extLst>
              </a:tr>
              <a:tr h="26167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□ 학교   □훈련  □ 기타 </a:t>
                      </a: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88346277"/>
                  </a:ext>
                </a:extLst>
              </a:tr>
              <a:tr h="26167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□ 학교   □훈련  □ 기타 </a:t>
                      </a: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9101677"/>
                  </a:ext>
                </a:extLst>
              </a:tr>
            </a:tbl>
          </a:graphicData>
        </a:graphic>
      </p:graphicFrame>
      <p:graphicFrame>
        <p:nvGraphicFramePr>
          <p:cNvPr id="22" name="표 21">
            <a:extLst>
              <a:ext uri="{FF2B5EF4-FFF2-40B4-BE49-F238E27FC236}">
                <a16:creationId xmlns:a16="http://schemas.microsoft.com/office/drawing/2014/main" id="{C1102E86-BA8E-4463-AB1F-DF6ECA2FFB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6514209"/>
              </p:ext>
            </p:extLst>
          </p:nvPr>
        </p:nvGraphicFramePr>
        <p:xfrm>
          <a:off x="242094" y="5434444"/>
          <a:ext cx="6408714" cy="2286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14698">
                  <a:extLst>
                    <a:ext uri="{9D8B030D-6E8A-4147-A177-3AD203B41FA5}">
                      <a16:colId xmlns:a16="http://schemas.microsoft.com/office/drawing/2014/main" val="427174729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1423895919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182277965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947097934"/>
                    </a:ext>
                  </a:extLst>
                </a:gridCol>
                <a:gridCol w="1637632">
                  <a:extLst>
                    <a:ext uri="{9D8B030D-6E8A-4147-A177-3AD203B41FA5}">
                      <a16:colId xmlns:a16="http://schemas.microsoft.com/office/drawing/2014/main" val="914930210"/>
                    </a:ext>
                  </a:extLst>
                </a:gridCol>
              </a:tblGrid>
              <a:tr h="0">
                <a:tc gridSpan="5">
                  <a:txBody>
                    <a:bodyPr/>
                    <a:lstStyle/>
                    <a:p>
                      <a:pPr algn="l" latinLnBrk="1"/>
                      <a:r>
                        <a:rPr lang="en-US" altLang="ko-KR" sz="1200" b="1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4. </a:t>
                      </a:r>
                      <a:r>
                        <a:rPr lang="ko-KR" altLang="en-US" sz="1200" b="1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경력 및 경험</a:t>
                      </a: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latinLnBrk="1"/>
                      <a:endParaRPr lang="ko-KR" altLang="en-US" sz="1000" dirty="0"/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latinLnBrk="1"/>
                      <a:endParaRPr lang="ko-KR" altLang="en-US" sz="1000" dirty="0"/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42775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구 분</a:t>
                      </a: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단체 및 기관</a:t>
                      </a: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역 할</a:t>
                      </a: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활동기간</a:t>
                      </a: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활동내용</a:t>
                      </a: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161767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□ 경험  □ 경력 </a:t>
                      </a: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480632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□ 경험  □ 경력 </a:t>
                      </a: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8834627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□ 경험  □ 경력 </a:t>
                      </a: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9101677"/>
                  </a:ext>
                </a:extLst>
              </a:tr>
              <a:tr h="0"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직무관련 주요내용</a:t>
                      </a: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88895098"/>
                  </a:ext>
                </a:extLst>
              </a:tr>
              <a:tr h="117362"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8787161"/>
                  </a:ext>
                </a:extLst>
              </a:tr>
            </a:tbl>
          </a:graphicData>
        </a:graphic>
      </p:graphicFrame>
      <p:graphicFrame>
        <p:nvGraphicFramePr>
          <p:cNvPr id="24" name="표 23">
            <a:extLst>
              <a:ext uri="{FF2B5EF4-FFF2-40B4-BE49-F238E27FC236}">
                <a16:creationId xmlns:a16="http://schemas.microsoft.com/office/drawing/2014/main" id="{A1E1775F-5C45-4D03-AB50-2B5F0840E4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1373839"/>
              </p:ext>
            </p:extLst>
          </p:nvPr>
        </p:nvGraphicFramePr>
        <p:xfrm>
          <a:off x="254546" y="3949366"/>
          <a:ext cx="6408714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58230">
                  <a:extLst>
                    <a:ext uri="{9D8B030D-6E8A-4147-A177-3AD203B41FA5}">
                      <a16:colId xmlns:a16="http://schemas.microsoft.com/office/drawing/2014/main" val="4271747292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1423895919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182277965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947097934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845297103"/>
                    </a:ext>
                  </a:extLst>
                </a:gridCol>
                <a:gridCol w="1002012">
                  <a:extLst>
                    <a:ext uri="{9D8B030D-6E8A-4147-A177-3AD203B41FA5}">
                      <a16:colId xmlns:a16="http://schemas.microsoft.com/office/drawing/2014/main" val="914930210"/>
                    </a:ext>
                  </a:extLst>
                </a:gridCol>
              </a:tblGrid>
              <a:tr h="159107">
                <a:tc gridSpan="6">
                  <a:txBody>
                    <a:bodyPr/>
                    <a:lstStyle/>
                    <a:p>
                      <a:pPr algn="l" latinLnBrk="1"/>
                      <a:r>
                        <a:rPr lang="en-US" altLang="ko-KR" sz="1200" b="1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3. </a:t>
                      </a:r>
                      <a:r>
                        <a:rPr lang="ko-KR" altLang="en-US" sz="1200" b="1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자 격 사 항</a:t>
                      </a: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latinLnBrk="1"/>
                      <a:endParaRPr lang="ko-KR" altLang="en-US" sz="1000" dirty="0"/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latinLnBrk="1"/>
                      <a:endParaRPr lang="ko-KR" altLang="en-US" sz="1000" dirty="0"/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4277509"/>
                  </a:ext>
                </a:extLst>
              </a:tr>
              <a:tr h="15910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자격증명</a:t>
                      </a: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발급기관</a:t>
                      </a: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취득일자</a:t>
                      </a: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자격증명</a:t>
                      </a: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발급기관</a:t>
                      </a: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취득일자</a:t>
                      </a: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1617675"/>
                  </a:ext>
                </a:extLst>
              </a:tr>
              <a:tr h="15910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4806321"/>
                  </a:ext>
                </a:extLst>
              </a:tr>
              <a:tr h="15910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88346277"/>
                  </a:ext>
                </a:extLst>
              </a:tr>
              <a:tr h="15910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9101677"/>
                  </a:ext>
                </a:extLst>
              </a:tr>
            </a:tbl>
          </a:graphicData>
        </a:graphic>
      </p:graphicFrame>
      <p:cxnSp>
        <p:nvCxnSpPr>
          <p:cNvPr id="26" name="직선 연결선 25">
            <a:extLst>
              <a:ext uri="{FF2B5EF4-FFF2-40B4-BE49-F238E27FC236}">
                <a16:creationId xmlns:a16="http://schemas.microsoft.com/office/drawing/2014/main" id="{3555C02B-C37A-40F7-B6FD-3193FFFABAF3}"/>
              </a:ext>
            </a:extLst>
          </p:cNvPr>
          <p:cNvCxnSpPr>
            <a:cxnSpLocks/>
            <a:endCxn id="24" idx="2"/>
          </p:cNvCxnSpPr>
          <p:nvPr/>
        </p:nvCxnSpPr>
        <p:spPr>
          <a:xfrm>
            <a:off x="3458903" y="4240846"/>
            <a:ext cx="0" cy="10801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27AEF266-3067-4A82-B1A7-7F02A60050EF}"/>
              </a:ext>
            </a:extLst>
          </p:cNvPr>
          <p:cNvSpPr/>
          <p:nvPr/>
        </p:nvSpPr>
        <p:spPr>
          <a:xfrm>
            <a:off x="1628800" y="7833922"/>
            <a:ext cx="3946748" cy="11305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3000"/>
              </a:spcBef>
              <a:spcAft>
                <a:spcPts val="1600"/>
              </a:spcAft>
            </a:pPr>
            <a:r>
              <a:rPr lang="ko-KR" altLang="en-US" sz="1200" b="1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위 사항은 사실과 다름이 없음을 확인합니다</a:t>
            </a:r>
            <a:r>
              <a:rPr lang="en-US" altLang="ko-KR" sz="1200" b="1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.</a:t>
            </a:r>
            <a:endParaRPr lang="ko-KR" altLang="en-US" sz="1200" dirty="0">
              <a:solidFill>
                <a:srgbClr val="00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>
              <a:lnSpc>
                <a:spcPct val="140000"/>
              </a:lnSpc>
              <a:spcAft>
                <a:spcPts val="1600"/>
              </a:spcAft>
            </a:pPr>
            <a:r>
              <a:rPr lang="ko-KR" altLang="en-US" sz="1200" b="1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년       월        일</a:t>
            </a:r>
          </a:p>
          <a:p>
            <a:pPr algn="ctr">
              <a:spcAft>
                <a:spcPts val="1600"/>
              </a:spcAft>
            </a:pPr>
            <a:r>
              <a:rPr lang="ko-KR" altLang="en-US" sz="1200" b="1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지원자 </a:t>
            </a:r>
            <a:r>
              <a:rPr lang="en-US" altLang="ko-KR" sz="1200" b="1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:                      (</a:t>
            </a:r>
            <a:r>
              <a:rPr lang="ko-KR" altLang="en-US" sz="1200" b="1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인</a:t>
            </a:r>
            <a:r>
              <a:rPr lang="en-US" altLang="ko-KR" sz="1200" b="1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) </a:t>
            </a:r>
            <a:endParaRPr lang="ko-KR" altLang="en-US" sz="1200" b="1" dirty="0">
              <a:solidFill>
                <a:srgbClr val="00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18532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4" descr="로고.jpg">
            <a:extLst>
              <a:ext uri="{FF2B5EF4-FFF2-40B4-BE49-F238E27FC236}">
                <a16:creationId xmlns:a16="http://schemas.microsoft.com/office/drawing/2014/main" id="{60F22194-B061-4110-9282-059B4B531B3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0839" y="344891"/>
            <a:ext cx="1058081" cy="306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제목 11">
            <a:extLst>
              <a:ext uri="{FF2B5EF4-FFF2-40B4-BE49-F238E27FC236}">
                <a16:creationId xmlns:a16="http://schemas.microsoft.com/office/drawing/2014/main" id="{CAD54DD2-D228-46B6-8AD2-BBFC9E533691}"/>
              </a:ext>
            </a:extLst>
          </p:cNvPr>
          <p:cNvSpPr txBox="1">
            <a:spLocks/>
          </p:cNvSpPr>
          <p:nvPr/>
        </p:nvSpPr>
        <p:spPr>
          <a:xfrm>
            <a:off x="2348880" y="208398"/>
            <a:ext cx="2880320" cy="5793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z="2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자 기 소 개 서</a:t>
            </a:r>
          </a:p>
        </p:txBody>
      </p:sp>
      <p:cxnSp>
        <p:nvCxnSpPr>
          <p:cNvPr id="6" name="직선 연결선 5">
            <a:extLst>
              <a:ext uri="{FF2B5EF4-FFF2-40B4-BE49-F238E27FC236}">
                <a16:creationId xmlns:a16="http://schemas.microsoft.com/office/drawing/2014/main" id="{3760ABF6-A9E0-4AD9-B94F-296411C58F52}"/>
              </a:ext>
            </a:extLst>
          </p:cNvPr>
          <p:cNvCxnSpPr>
            <a:cxnSpLocks/>
          </p:cNvCxnSpPr>
          <p:nvPr/>
        </p:nvCxnSpPr>
        <p:spPr>
          <a:xfrm>
            <a:off x="1287599" y="712454"/>
            <a:ext cx="394558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>
            <a:extLst>
              <a:ext uri="{FF2B5EF4-FFF2-40B4-BE49-F238E27FC236}">
                <a16:creationId xmlns:a16="http://schemas.microsoft.com/office/drawing/2014/main" id="{013AD1EB-1BD4-4B5F-9612-E8BD8A63D867}"/>
              </a:ext>
            </a:extLst>
          </p:cNvPr>
          <p:cNvCxnSpPr>
            <a:cxnSpLocks/>
          </p:cNvCxnSpPr>
          <p:nvPr/>
        </p:nvCxnSpPr>
        <p:spPr>
          <a:xfrm>
            <a:off x="1287599" y="303418"/>
            <a:ext cx="39604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직사각형 7">
            <a:extLst>
              <a:ext uri="{FF2B5EF4-FFF2-40B4-BE49-F238E27FC236}">
                <a16:creationId xmlns:a16="http://schemas.microsoft.com/office/drawing/2014/main" id="{01B5CC29-F6BC-4A41-BBB4-98F2A5F59233}"/>
              </a:ext>
            </a:extLst>
          </p:cNvPr>
          <p:cNvSpPr/>
          <p:nvPr/>
        </p:nvSpPr>
        <p:spPr>
          <a:xfrm>
            <a:off x="260648" y="814021"/>
            <a:ext cx="5794226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0">
              <a:lnSpc>
                <a:spcPct val="130000"/>
              </a:lnSpc>
            </a:pPr>
            <a:r>
              <a:rPr lang="en-US" altLang="ko-KR" sz="1000" i="1" dirty="0">
                <a:solidFill>
                  <a:srgbClr val="000000"/>
                </a:solidFill>
                <a:latin typeface="휴먼명조"/>
              </a:rPr>
              <a:t>• </a:t>
            </a:r>
            <a:r>
              <a:rPr lang="ko-KR" altLang="en-US" sz="1000" i="1" dirty="0">
                <a:solidFill>
                  <a:srgbClr val="000000"/>
                </a:solidFill>
                <a:latin typeface="휴먼명조"/>
              </a:rPr>
              <a:t>입사지원서에 기술한 경력사항 및 경험사항에 대해 상세히 기술해 주시기 바랍니다</a:t>
            </a:r>
            <a:r>
              <a:rPr lang="en-US" altLang="ko-KR" sz="1000" i="1" dirty="0">
                <a:solidFill>
                  <a:srgbClr val="000000"/>
                </a:solidFill>
                <a:latin typeface="휴먼명조"/>
              </a:rPr>
              <a:t>. </a:t>
            </a:r>
          </a:p>
          <a:p>
            <a:pPr marL="127000">
              <a:lnSpc>
                <a:spcPct val="130000"/>
              </a:lnSpc>
            </a:pPr>
            <a:r>
              <a:rPr lang="en-US" altLang="ko-KR" sz="1000" i="1" dirty="0">
                <a:solidFill>
                  <a:srgbClr val="000000"/>
                </a:solidFill>
                <a:latin typeface="휴먼명조"/>
              </a:rPr>
              <a:t>• </a:t>
            </a:r>
            <a:r>
              <a:rPr lang="ko-KR" altLang="en-US" sz="1000" i="1" dirty="0">
                <a:solidFill>
                  <a:srgbClr val="000000"/>
                </a:solidFill>
                <a:latin typeface="휴먼명조"/>
              </a:rPr>
              <a:t>본인의 역할과 행동 그리고 주요 성과를 중심으로</a:t>
            </a:r>
            <a:r>
              <a:rPr lang="en-US" altLang="ko-KR" sz="1000" i="1" dirty="0">
                <a:solidFill>
                  <a:srgbClr val="000000"/>
                </a:solidFill>
                <a:latin typeface="휴먼명조"/>
              </a:rPr>
              <a:t>, </a:t>
            </a:r>
            <a:r>
              <a:rPr lang="ko-KR" altLang="en-US" sz="1000" i="1" dirty="0">
                <a:solidFill>
                  <a:srgbClr val="000000"/>
                </a:solidFill>
                <a:latin typeface="휴먼명조"/>
              </a:rPr>
              <a:t>구체적으로 작성해주시기 바랍니다</a:t>
            </a:r>
            <a:r>
              <a:rPr lang="en-US" altLang="ko-KR" sz="1000" i="1" dirty="0">
                <a:solidFill>
                  <a:srgbClr val="000000"/>
                </a:solidFill>
                <a:latin typeface="휴먼명조"/>
              </a:rPr>
              <a:t>.</a:t>
            </a:r>
          </a:p>
        </p:txBody>
      </p:sp>
      <p:graphicFrame>
        <p:nvGraphicFramePr>
          <p:cNvPr id="9" name="표 8">
            <a:extLst>
              <a:ext uri="{FF2B5EF4-FFF2-40B4-BE49-F238E27FC236}">
                <a16:creationId xmlns:a16="http://schemas.microsoft.com/office/drawing/2014/main" id="{1248B8A1-BCCB-4C32-9005-5EEB1D3A53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9143540"/>
              </p:ext>
            </p:extLst>
          </p:nvPr>
        </p:nvGraphicFramePr>
        <p:xfrm>
          <a:off x="260648" y="1383290"/>
          <a:ext cx="6096508" cy="296037"/>
        </p:xfrm>
        <a:graphic>
          <a:graphicData uri="http://schemas.openxmlformats.org/drawingml/2006/table">
            <a:tbl>
              <a:tblPr/>
              <a:tblGrid>
                <a:gridCol w="6096508">
                  <a:extLst>
                    <a:ext uri="{9D8B030D-6E8A-4147-A177-3AD203B41FA5}">
                      <a16:colId xmlns:a16="http://schemas.microsoft.com/office/drawing/2014/main" val="3984617429"/>
                    </a:ext>
                  </a:extLst>
                </a:gridCol>
              </a:tblGrid>
              <a:tr h="29603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 </a:t>
                      </a: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지원분야와 관련된 본인의 역량을 </a:t>
                      </a:r>
                      <a:r>
                        <a:rPr lang="ko-KR" altLang="en-US" sz="1200" b="1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기술하시오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643" marR="64643" marT="17653" marB="17653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8381220"/>
                  </a:ext>
                </a:extLst>
              </a:tr>
            </a:tbl>
          </a:graphicData>
        </a:graphic>
      </p:graphicFrame>
      <p:sp>
        <p:nvSpPr>
          <p:cNvPr id="10" name="Rectangle 1">
            <a:extLst>
              <a:ext uri="{FF2B5EF4-FFF2-40B4-BE49-F238E27FC236}">
                <a16:creationId xmlns:a16="http://schemas.microsoft.com/office/drawing/2014/main" id="{45AB6326-4721-474F-9EDB-4635E27D7D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902" y="1420978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한컴바탕" panose="02030600000101010101" pitchFamily="18" charset="2"/>
                <a:ea typeface="한컴바탕" panose="02030600000101010101" pitchFamily="18" charset="2"/>
              </a:rPr>
              <a:t> </a:t>
            </a:r>
            <a:r>
              <a:rPr kumimoji="0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한컴바탕" panose="02030600000101010101" pitchFamily="18" charset="2"/>
              </a:rPr>
              <a:t> </a:t>
            </a: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11" name="표 10">
            <a:extLst>
              <a:ext uri="{FF2B5EF4-FFF2-40B4-BE49-F238E27FC236}">
                <a16:creationId xmlns:a16="http://schemas.microsoft.com/office/drawing/2014/main" id="{16809ED6-2EE2-42C3-B951-163B559F43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8879565"/>
              </p:ext>
            </p:extLst>
          </p:nvPr>
        </p:nvGraphicFramePr>
        <p:xfrm>
          <a:off x="260648" y="3131840"/>
          <a:ext cx="6096508" cy="296037"/>
        </p:xfrm>
        <a:graphic>
          <a:graphicData uri="http://schemas.openxmlformats.org/drawingml/2006/table">
            <a:tbl>
              <a:tblPr/>
              <a:tblGrid>
                <a:gridCol w="6096508">
                  <a:extLst>
                    <a:ext uri="{9D8B030D-6E8A-4147-A177-3AD203B41FA5}">
                      <a16:colId xmlns:a16="http://schemas.microsoft.com/office/drawing/2014/main" val="3984617429"/>
                    </a:ext>
                  </a:extLst>
                </a:gridCol>
              </a:tblGrid>
              <a:tr h="29603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2. </a:t>
                      </a: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최근 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5</a:t>
                      </a: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년내 겪은 삶의 어려움은 무엇이었으며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어떻게 극복하였는지 </a:t>
                      </a:r>
                      <a:r>
                        <a:rPr lang="ko-KR" altLang="en-US" sz="1200" b="1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기술하시오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643" marR="64643" marT="17653" marB="17653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8381220"/>
                  </a:ext>
                </a:extLst>
              </a:tr>
            </a:tbl>
          </a:graphicData>
        </a:graphic>
      </p:graphicFrame>
      <p:graphicFrame>
        <p:nvGraphicFramePr>
          <p:cNvPr id="12" name="표 11">
            <a:extLst>
              <a:ext uri="{FF2B5EF4-FFF2-40B4-BE49-F238E27FC236}">
                <a16:creationId xmlns:a16="http://schemas.microsoft.com/office/drawing/2014/main" id="{49183CB1-0ED7-4662-A54F-A9E2F730A6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4078494"/>
              </p:ext>
            </p:extLst>
          </p:nvPr>
        </p:nvGraphicFramePr>
        <p:xfrm>
          <a:off x="260648" y="4860032"/>
          <a:ext cx="6096508" cy="296037"/>
        </p:xfrm>
        <a:graphic>
          <a:graphicData uri="http://schemas.openxmlformats.org/drawingml/2006/table">
            <a:tbl>
              <a:tblPr/>
              <a:tblGrid>
                <a:gridCol w="6096508">
                  <a:extLst>
                    <a:ext uri="{9D8B030D-6E8A-4147-A177-3AD203B41FA5}">
                      <a16:colId xmlns:a16="http://schemas.microsoft.com/office/drawing/2014/main" val="3984617429"/>
                    </a:ext>
                  </a:extLst>
                </a:gridCol>
              </a:tblGrid>
              <a:tr h="29603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3. </a:t>
                      </a: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응시 분야에 대한 직무수행을 중심으로 문제해결 능력을 발휘한 경험을 </a:t>
                      </a:r>
                      <a:r>
                        <a:rPr lang="ko-KR" altLang="en-US" sz="1200" b="1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기술하시오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643" marR="64643" marT="17653" marB="17653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8381220"/>
                  </a:ext>
                </a:extLst>
              </a:tr>
            </a:tbl>
          </a:graphicData>
        </a:graphic>
      </p:graphicFrame>
      <p:graphicFrame>
        <p:nvGraphicFramePr>
          <p:cNvPr id="13" name="표 12">
            <a:extLst>
              <a:ext uri="{FF2B5EF4-FFF2-40B4-BE49-F238E27FC236}">
                <a16:creationId xmlns:a16="http://schemas.microsoft.com/office/drawing/2014/main" id="{70FC1143-056A-4A0B-95E8-F6815FB6BB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8125975"/>
              </p:ext>
            </p:extLst>
          </p:nvPr>
        </p:nvGraphicFramePr>
        <p:xfrm>
          <a:off x="260648" y="6478685"/>
          <a:ext cx="6096508" cy="296037"/>
        </p:xfrm>
        <a:graphic>
          <a:graphicData uri="http://schemas.openxmlformats.org/drawingml/2006/table">
            <a:tbl>
              <a:tblPr/>
              <a:tblGrid>
                <a:gridCol w="6096508">
                  <a:extLst>
                    <a:ext uri="{9D8B030D-6E8A-4147-A177-3AD203B41FA5}">
                      <a16:colId xmlns:a16="http://schemas.microsoft.com/office/drawing/2014/main" val="3984617429"/>
                    </a:ext>
                  </a:extLst>
                </a:gridCol>
              </a:tblGrid>
              <a:tr h="29603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4. </a:t>
                      </a: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직장인으로서 직업윤리의 중요성과 본인의 가치관을 </a:t>
                      </a:r>
                      <a:r>
                        <a:rPr lang="ko-KR" altLang="en-US" sz="1200" b="1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기술하시오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643" marR="64643" marT="17653" marB="17653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8381220"/>
                  </a:ext>
                </a:extLst>
              </a:tr>
            </a:tbl>
          </a:graphicData>
        </a:graphic>
      </p:graphicFrame>
      <p:graphicFrame>
        <p:nvGraphicFramePr>
          <p:cNvPr id="15" name="표 14">
            <a:extLst>
              <a:ext uri="{FF2B5EF4-FFF2-40B4-BE49-F238E27FC236}">
                <a16:creationId xmlns:a16="http://schemas.microsoft.com/office/drawing/2014/main" id="{A5A12BB1-30BB-46C1-9F3A-E60115ECCE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9931335"/>
              </p:ext>
            </p:extLst>
          </p:nvPr>
        </p:nvGraphicFramePr>
        <p:xfrm>
          <a:off x="263277" y="7740352"/>
          <a:ext cx="6096508" cy="296037"/>
        </p:xfrm>
        <a:graphic>
          <a:graphicData uri="http://schemas.openxmlformats.org/drawingml/2006/table">
            <a:tbl>
              <a:tblPr/>
              <a:tblGrid>
                <a:gridCol w="6096508">
                  <a:extLst>
                    <a:ext uri="{9D8B030D-6E8A-4147-A177-3AD203B41FA5}">
                      <a16:colId xmlns:a16="http://schemas.microsoft.com/office/drawing/2014/main" val="3984617429"/>
                    </a:ext>
                  </a:extLst>
                </a:gridCol>
              </a:tblGrid>
              <a:tr h="29603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5. </a:t>
                      </a: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우리 회사와 가장 적합한 인재상에 대해 </a:t>
                      </a:r>
                      <a:r>
                        <a:rPr lang="ko-KR" altLang="en-US" sz="1200" b="1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기술하시오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643" marR="64643" marT="17653" marB="17653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8381220"/>
                  </a:ext>
                </a:extLst>
              </a:tr>
            </a:tbl>
          </a:graphicData>
        </a:graphic>
      </p:graphicFrame>
      <p:sp>
        <p:nvSpPr>
          <p:cNvPr id="16" name="직사각형 15">
            <a:extLst>
              <a:ext uri="{FF2B5EF4-FFF2-40B4-BE49-F238E27FC236}">
                <a16:creationId xmlns:a16="http://schemas.microsoft.com/office/drawing/2014/main" id="{B834C8B3-CC58-46B5-817A-0D2CD6FF2DA4}"/>
              </a:ext>
            </a:extLst>
          </p:cNvPr>
          <p:cNvSpPr/>
          <p:nvPr/>
        </p:nvSpPr>
        <p:spPr>
          <a:xfrm>
            <a:off x="260648" y="1717015"/>
            <a:ext cx="6096508" cy="1236331"/>
          </a:xfrm>
          <a:prstGeom prst="rect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ko-KR" altLang="en-US" sz="1000" dirty="0"/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9EB92D06-D7E2-471B-A4DF-A323E42D85C9}"/>
              </a:ext>
            </a:extLst>
          </p:cNvPr>
          <p:cNvSpPr/>
          <p:nvPr/>
        </p:nvSpPr>
        <p:spPr>
          <a:xfrm>
            <a:off x="268610" y="3489784"/>
            <a:ext cx="6096508" cy="1198801"/>
          </a:xfrm>
          <a:prstGeom prst="rect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ko-KR" altLang="en-US" sz="1000" dirty="0"/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44B60F66-EAF9-471A-BA5E-91D6467F305B}"/>
              </a:ext>
            </a:extLst>
          </p:cNvPr>
          <p:cNvSpPr/>
          <p:nvPr/>
        </p:nvSpPr>
        <p:spPr>
          <a:xfrm>
            <a:off x="268610" y="5209950"/>
            <a:ext cx="6096508" cy="1090241"/>
          </a:xfrm>
          <a:prstGeom prst="rect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ko-KR" altLang="en-US" sz="1000" dirty="0"/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AAD863F6-E3D2-43A4-BAB0-2DF6550A8A56}"/>
              </a:ext>
            </a:extLst>
          </p:cNvPr>
          <p:cNvSpPr/>
          <p:nvPr/>
        </p:nvSpPr>
        <p:spPr>
          <a:xfrm>
            <a:off x="268610" y="6821556"/>
            <a:ext cx="6096508" cy="801251"/>
          </a:xfrm>
          <a:prstGeom prst="rect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ko-KR" altLang="en-US" sz="1000" dirty="0"/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24E5DBFF-C511-4857-A901-6F96A9EE4F86}"/>
              </a:ext>
            </a:extLst>
          </p:cNvPr>
          <p:cNvSpPr/>
          <p:nvPr/>
        </p:nvSpPr>
        <p:spPr>
          <a:xfrm>
            <a:off x="268610" y="8097338"/>
            <a:ext cx="6096508" cy="801251"/>
          </a:xfrm>
          <a:prstGeom prst="rect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3775368800"/>
      </p:ext>
    </p:extLst>
  </p:cSld>
  <p:clrMapOvr>
    <a:masterClrMapping/>
  </p:clrMapOvr>
</p:sld>
</file>

<file path=ppt/theme/theme1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xmlns:lc="http://schemas.openxmlformats.org/drawingml/2006/lockedCanvas" xmlns:p="http://schemas.openxmlformats.org/presentation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ep:Properties xmlns:r="http://schemas.openxmlformats.org/officeDocument/2006/relationships" xmlns:ep="http://schemas.openxmlformats.org/officeDocument/2006/extended-properties" xmlns:vt="http://schemas.openxmlformats.org/officeDocument/2006/docPropsVTypes">
  <ep:Manager/>
  <ep:Company/>
  <ep:Words>186</ep:Words>
  <ep:PresentationFormat>화면 슬라이드 쇼(4:3)</ep:PresentationFormat>
  <ep:Paragraphs>8</ep:Paragraphs>
  <ep:Slides>2</ep:Slides>
  <ep:Notes>0</ep:Notes>
  <ep:TotalTime>0</ep:TotalTime>
  <ep:HiddenSlides>0</ep:HiddenSlides>
  <ep:MMClips>0</ep:MMClips>
  <ep: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ep:HeadingPairs>
  <ep:TitlesOfParts>
    <vt:vector size="3" baseType="lpstr">
      <vt:lpstr>Office 테마</vt:lpstr>
      <vt:lpstr>아주스틸㈜ 입사지원서</vt:lpstr>
      <vt:lpstr>슬라이드 2</vt:lpstr>
    </vt:vector>
  </ep:TitlesOfParts>
  <ep:HyperlinkBase/>
  <ep:Application>Show</ep:Application>
  <ep:AppVersion>12.0000</ep:AppVersion>
</ep:Properties>
</file>

<file path=docProps/core.xml><?xml version="1.0" encoding="utf-8"?>
<cp:coreProperties xmlns:r="http://schemas.openxmlformats.org/officeDocument/2006/relationships"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2016-04-15T05:59:23.000</dcterms:created>
  <dc:creator>조윤정</dc:creator>
  <cp:lastModifiedBy>user</cp:lastModifiedBy>
  <dcterms:modified xsi:type="dcterms:W3CDTF">2023-03-15T07:26:32.455</dcterms:modified>
  <cp:revision>54</cp:revision>
  <dc:title>아주강재㈜</dc:title>
  <cp:version/>
</cp:coreProperties>
</file>