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79" r:id="rId2"/>
    <p:sldId id="332" r:id="rId3"/>
    <p:sldId id="333" r:id="rId4"/>
    <p:sldId id="365" r:id="rId5"/>
    <p:sldId id="375" r:id="rId6"/>
    <p:sldId id="377" r:id="rId7"/>
    <p:sldId id="378" r:id="rId8"/>
    <p:sldId id="379" r:id="rId9"/>
    <p:sldId id="380" r:id="rId10"/>
    <p:sldId id="400" r:id="rId11"/>
    <p:sldId id="381" r:id="rId12"/>
    <p:sldId id="384" r:id="rId13"/>
    <p:sldId id="382" r:id="rId14"/>
    <p:sldId id="394" r:id="rId15"/>
    <p:sldId id="395" r:id="rId16"/>
    <p:sldId id="409" r:id="rId17"/>
    <p:sldId id="414" r:id="rId18"/>
    <p:sldId id="415" r:id="rId19"/>
    <p:sldId id="416" r:id="rId20"/>
    <p:sldId id="417" r:id="rId21"/>
    <p:sldId id="315" r:id="rId22"/>
  </p:sldIdLst>
  <p:sldSz cx="9144000" cy="6858000" type="screen4x3"/>
  <p:notesSz cx="6742113" cy="9875838"/>
  <p:embeddedFontLst>
    <p:embeddedFont>
      <p:font typeface="맑은 고딕" panose="020B0503020000020004" pitchFamily="50" charset="-127"/>
      <p:regular r:id="rId25"/>
      <p:bold r:id="rId26"/>
    </p:embeddedFont>
    <p:embeddedFont>
      <p:font typeface="HY목각파임B" panose="02030600000101010101" pitchFamily="18" charset="-127"/>
      <p:regular r:id="rId27"/>
    </p:embeddedFont>
    <p:embeddedFont>
      <p:font typeface="HY견고딕" panose="02030600000101010101" pitchFamily="18" charset="-127"/>
      <p:regular r:id="rId28"/>
    </p:embeddedFont>
    <p:embeddedFont>
      <p:font typeface="HY헤드라인M" panose="02030600000101010101" pitchFamily="18" charset="-127"/>
      <p:regular r:id="rId29"/>
    </p:embeddedFont>
    <p:embeddedFont>
      <p:font typeface="HY그래픽M" panose="02030600000101010101" pitchFamily="18" charset="-127"/>
      <p:regular r:id="rId30"/>
    </p:embeddedFont>
  </p:embeddedFontLst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069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1071">
          <p15:clr>
            <a:srgbClr val="A4A3A4"/>
          </p15:clr>
        </p15:guide>
        <p15:guide id="4" orient="horz" pos="618">
          <p15:clr>
            <a:srgbClr val="A4A3A4"/>
          </p15:clr>
        </p15:guide>
        <p15:guide id="5" pos="2880">
          <p15:clr>
            <a:srgbClr val="A4A3A4"/>
          </p15:clr>
        </p15:guide>
        <p15:guide id="6" pos="249">
          <p15:clr>
            <a:srgbClr val="A4A3A4"/>
          </p15:clr>
        </p15:guide>
        <p15:guide id="7" pos="5511">
          <p15:clr>
            <a:srgbClr val="A4A3A4"/>
          </p15:clr>
        </p15:guide>
        <p15:guide id="8" pos="2789">
          <p15:clr>
            <a:srgbClr val="A4A3A4"/>
          </p15:clr>
        </p15:guide>
        <p15:guide id="9" pos="297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10">
          <p15:clr>
            <a:srgbClr val="A4A3A4"/>
          </p15:clr>
        </p15:guide>
        <p15:guide id="2" pos="212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3333CC"/>
    <a:srgbClr val="000099"/>
    <a:srgbClr val="FF66FF"/>
    <a:srgbClr val="26919C"/>
    <a:srgbClr val="006600"/>
    <a:srgbClr val="9933FF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941" autoAdjust="0"/>
    <p:restoredTop sz="94717" autoAdjust="0"/>
  </p:normalViewPr>
  <p:slideViewPr>
    <p:cSldViewPr showGuides="1">
      <p:cViewPr varScale="1">
        <p:scale>
          <a:sx n="115" d="100"/>
          <a:sy n="115" d="100"/>
        </p:scale>
        <p:origin x="-1938" y="-102"/>
      </p:cViewPr>
      <p:guideLst>
        <p:guide orient="horz" pos="2069"/>
        <p:guide orient="horz" pos="845"/>
        <p:guide orient="horz" pos="1071"/>
        <p:guide orient="horz" pos="618"/>
        <p:guide pos="2880"/>
        <p:guide pos="249"/>
        <p:guide pos="5511"/>
        <p:guide pos="2789"/>
        <p:guide pos="29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77" d="100"/>
          <a:sy n="77" d="100"/>
        </p:scale>
        <p:origin x="-3360" y="-108"/>
      </p:cViewPr>
      <p:guideLst>
        <p:guide orient="horz" pos="3110"/>
        <p:guide pos="21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xmlns="" id="{3F6FD8DA-19F8-4493-A057-069B744478B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000" cy="493713"/>
          </a:xfrm>
          <a:prstGeom prst="rect">
            <a:avLst/>
          </a:prstGeom>
        </p:spPr>
        <p:txBody>
          <a:bodyPr vert="horz" lIns="91419" tIns="45710" rIns="91419" bIns="45710" rtlCol="0"/>
          <a:lstStyle>
            <a:lvl1pPr algn="l" eaLnBrk="1" latinLnBrk="1" hangingPunct="1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xmlns="" id="{88C0AE91-CD07-4F50-A10E-D6DA40C7C40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19525" y="0"/>
            <a:ext cx="2921000" cy="493713"/>
          </a:xfrm>
          <a:prstGeom prst="rect">
            <a:avLst/>
          </a:prstGeom>
        </p:spPr>
        <p:txBody>
          <a:bodyPr vert="horz" lIns="91419" tIns="45710" rIns="91419" bIns="45710" rtlCol="0"/>
          <a:lstStyle>
            <a:lvl1pPr algn="r" eaLnBrk="1" latinLnBrk="1" hangingPunct="1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341DBE1A-9E0A-4E3E-9B74-A22A42204299}" type="datetimeFigureOut">
              <a:rPr lang="ko-KR" altLang="en-US"/>
              <a:pPr>
                <a:defRPr/>
              </a:pPr>
              <a:t>2025-03-11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xmlns="" id="{081784BD-FB60-406F-8D9C-89DEB85916D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80538"/>
            <a:ext cx="2921000" cy="493712"/>
          </a:xfrm>
          <a:prstGeom prst="rect">
            <a:avLst/>
          </a:prstGeom>
        </p:spPr>
        <p:txBody>
          <a:bodyPr vert="horz" lIns="91419" tIns="45710" rIns="91419" bIns="45710" rtlCol="0" anchor="b"/>
          <a:lstStyle>
            <a:lvl1pPr algn="l" eaLnBrk="1" latinLnBrk="1" hangingPunct="1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xmlns="" id="{11D95A41-683A-451F-B7A1-A0464926401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19525" y="9380538"/>
            <a:ext cx="2921000" cy="493712"/>
          </a:xfrm>
          <a:prstGeom prst="rect">
            <a:avLst/>
          </a:prstGeom>
        </p:spPr>
        <p:txBody>
          <a:bodyPr vert="horz" wrap="square" lIns="91419" tIns="45710" rIns="91419" bIns="4571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/>
            </a:lvl1pPr>
          </a:lstStyle>
          <a:p>
            <a:pPr>
              <a:defRPr/>
            </a:pPr>
            <a:fld id="{B45A3621-52F1-4D31-9C24-3C3E2DB7BE5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226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xmlns="" id="{63C11399-9E56-4666-9EDA-791759F62B0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588" cy="493713"/>
          </a:xfrm>
          <a:prstGeom prst="rect">
            <a:avLst/>
          </a:prstGeom>
        </p:spPr>
        <p:txBody>
          <a:bodyPr vert="horz" lIns="91488" tIns="45744" rIns="91488" bIns="45744" rtlCol="0"/>
          <a:lstStyle>
            <a:lvl1pPr algn="l" eaLnBrk="1" latinLnBrk="1" hangingPunct="1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xmlns="" id="{D3BC40B6-A35E-4878-9609-52F8F3A3CA23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17938" y="0"/>
            <a:ext cx="2922587" cy="493713"/>
          </a:xfrm>
          <a:prstGeom prst="rect">
            <a:avLst/>
          </a:prstGeom>
        </p:spPr>
        <p:txBody>
          <a:bodyPr vert="horz" lIns="91488" tIns="45744" rIns="91488" bIns="45744" rtlCol="0"/>
          <a:lstStyle>
            <a:lvl1pPr algn="r" eaLnBrk="1" latinLnBrk="1" hangingPunct="1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B04E5B98-7F41-4D73-966A-C92AD30034AA}" type="datetimeFigureOut">
              <a:rPr lang="ko-KR" altLang="en-US"/>
              <a:pPr>
                <a:defRPr/>
              </a:pPr>
              <a:t>2025-03-11</a:t>
            </a:fld>
            <a:endParaRPr lang="ko-KR" altLang="en-US"/>
          </a:p>
        </p:txBody>
      </p:sp>
      <p:sp>
        <p:nvSpPr>
          <p:cNvPr id="4" name="슬라이드 이미지 개체 틀 3">
            <a:extLst>
              <a:ext uri="{FF2B5EF4-FFF2-40B4-BE49-F238E27FC236}">
                <a16:creationId xmlns:a16="http://schemas.microsoft.com/office/drawing/2014/main" xmlns="" id="{4D07FC0D-8EEF-44D5-99BB-4CBA33047DC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8713" cy="37052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88" tIns="45744" rIns="91488" bIns="45744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>
            <a:extLst>
              <a:ext uri="{FF2B5EF4-FFF2-40B4-BE49-F238E27FC236}">
                <a16:creationId xmlns:a16="http://schemas.microsoft.com/office/drawing/2014/main" xmlns="" id="{31FD4BC5-562A-4828-8EAA-B493C6947C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3100" y="4691063"/>
            <a:ext cx="5395913" cy="4445000"/>
          </a:xfrm>
          <a:prstGeom prst="rect">
            <a:avLst/>
          </a:prstGeom>
        </p:spPr>
        <p:txBody>
          <a:bodyPr vert="horz" lIns="91488" tIns="45744" rIns="91488" bIns="45744" rtlCol="0">
            <a:normAutofit/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79C9834C-50D4-482C-8581-A5871DD7582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380538"/>
            <a:ext cx="2922588" cy="493712"/>
          </a:xfrm>
          <a:prstGeom prst="rect">
            <a:avLst/>
          </a:prstGeom>
        </p:spPr>
        <p:txBody>
          <a:bodyPr vert="horz" lIns="91488" tIns="45744" rIns="91488" bIns="45744" rtlCol="0" anchor="b"/>
          <a:lstStyle>
            <a:lvl1pPr algn="l" eaLnBrk="1" latinLnBrk="1" hangingPunct="1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436557F4-4B2E-4926-A024-57F3EC9112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17938" y="9380538"/>
            <a:ext cx="2922587" cy="493712"/>
          </a:xfrm>
          <a:prstGeom prst="rect">
            <a:avLst/>
          </a:prstGeom>
        </p:spPr>
        <p:txBody>
          <a:bodyPr vert="horz" wrap="square" lIns="91488" tIns="45744" rIns="91488" bIns="45744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/>
            </a:lvl1pPr>
          </a:lstStyle>
          <a:p>
            <a:pPr>
              <a:defRPr/>
            </a:pPr>
            <a:fld id="{E663FC1C-8C59-4B64-BD3D-EB1A9A0E5A2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449148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슬라이드 이미지 개체 틀 1">
            <a:extLst>
              <a:ext uri="{FF2B5EF4-FFF2-40B4-BE49-F238E27FC236}">
                <a16:creationId xmlns:a16="http://schemas.microsoft.com/office/drawing/2014/main" xmlns="" id="{002C7DD8-83CD-4503-83D7-53A2122A47B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슬라이드 노트 개체 틀 2">
            <a:extLst>
              <a:ext uri="{FF2B5EF4-FFF2-40B4-BE49-F238E27FC236}">
                <a16:creationId xmlns:a16="http://schemas.microsoft.com/office/drawing/2014/main" xmlns="" id="{9DA6B2C9-86F5-4089-B587-983A3497662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슬라이드 이미지 개체 틀 1">
            <a:extLst>
              <a:ext uri="{FF2B5EF4-FFF2-40B4-BE49-F238E27FC236}">
                <a16:creationId xmlns:a16="http://schemas.microsoft.com/office/drawing/2014/main" xmlns="" id="{DF44A041-798B-4251-B8DE-5CECBF93DE9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슬라이드 노트 개체 틀 2">
            <a:extLst>
              <a:ext uri="{FF2B5EF4-FFF2-40B4-BE49-F238E27FC236}">
                <a16:creationId xmlns:a16="http://schemas.microsoft.com/office/drawing/2014/main" xmlns="" id="{AF42BB63-2145-49D3-91C3-FF8AA2269F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슬라이드 이미지 개체 틀 1">
            <a:extLst>
              <a:ext uri="{FF2B5EF4-FFF2-40B4-BE49-F238E27FC236}">
                <a16:creationId xmlns:a16="http://schemas.microsoft.com/office/drawing/2014/main" xmlns="" id="{7A2CC037-D144-4A2C-AD9C-D2C3E3E46FD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슬라이드 노트 개체 틀 2">
            <a:extLst>
              <a:ext uri="{FF2B5EF4-FFF2-40B4-BE49-F238E27FC236}">
                <a16:creationId xmlns:a16="http://schemas.microsoft.com/office/drawing/2014/main" xmlns="" id="{5789226F-0789-4896-B4B5-E3B95F4E392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슬라이드 이미지 개체 틀 1">
            <a:extLst>
              <a:ext uri="{FF2B5EF4-FFF2-40B4-BE49-F238E27FC236}">
                <a16:creationId xmlns:a16="http://schemas.microsoft.com/office/drawing/2014/main" xmlns="" id="{CB324FC7-5DC5-46C4-8673-C06178DAFD4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슬라이드 노트 개체 틀 2">
            <a:extLst>
              <a:ext uri="{FF2B5EF4-FFF2-40B4-BE49-F238E27FC236}">
                <a16:creationId xmlns:a16="http://schemas.microsoft.com/office/drawing/2014/main" xmlns="" id="{02829069-727A-4DFC-BDF4-8D726228B3E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슬라이드 이미지 개체 틀 1">
            <a:extLst>
              <a:ext uri="{FF2B5EF4-FFF2-40B4-BE49-F238E27FC236}">
                <a16:creationId xmlns:a16="http://schemas.microsoft.com/office/drawing/2014/main" xmlns="" id="{68415330-D5C5-4A00-97DC-33DD432ABF5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슬라이드 노트 개체 틀 2">
            <a:extLst>
              <a:ext uri="{FF2B5EF4-FFF2-40B4-BE49-F238E27FC236}">
                <a16:creationId xmlns:a16="http://schemas.microsoft.com/office/drawing/2014/main" xmlns="" id="{E4A3CD41-A098-464E-A798-2B6B4BA10A1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슬라이드 이미지 개체 틀 1">
            <a:extLst>
              <a:ext uri="{FF2B5EF4-FFF2-40B4-BE49-F238E27FC236}">
                <a16:creationId xmlns:a16="http://schemas.microsoft.com/office/drawing/2014/main" xmlns="" id="{CBBB3397-ECAF-4DB6-96FD-8A6D99E1667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슬라이드 노트 개체 틀 2">
            <a:extLst>
              <a:ext uri="{FF2B5EF4-FFF2-40B4-BE49-F238E27FC236}">
                <a16:creationId xmlns:a16="http://schemas.microsoft.com/office/drawing/2014/main" xmlns="" id="{738E35E9-B425-463E-9BE6-35B89389181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슬라이드 이미지 개체 틀 1">
            <a:extLst>
              <a:ext uri="{FF2B5EF4-FFF2-40B4-BE49-F238E27FC236}">
                <a16:creationId xmlns:a16="http://schemas.microsoft.com/office/drawing/2014/main" xmlns="" id="{8534FE64-774C-4AEF-94D8-7266FFB5A0F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슬라이드 노트 개체 틀 2">
            <a:extLst>
              <a:ext uri="{FF2B5EF4-FFF2-40B4-BE49-F238E27FC236}">
                <a16:creationId xmlns:a16="http://schemas.microsoft.com/office/drawing/2014/main" xmlns="" id="{8B509565-9A3F-4A9E-98FD-115E4FF68F0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슬라이드 이미지 개체 틀 1">
            <a:extLst>
              <a:ext uri="{FF2B5EF4-FFF2-40B4-BE49-F238E27FC236}">
                <a16:creationId xmlns:a16="http://schemas.microsoft.com/office/drawing/2014/main" xmlns="" id="{4C397015-539C-4B91-8BEB-4BE4E3B82F1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슬라이드 노트 개체 틀 2">
            <a:extLst>
              <a:ext uri="{FF2B5EF4-FFF2-40B4-BE49-F238E27FC236}">
                <a16:creationId xmlns:a16="http://schemas.microsoft.com/office/drawing/2014/main" xmlns="" id="{074411CA-B646-44E3-809A-36457A68366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슬라이드 이미지 개체 틀 1">
            <a:extLst>
              <a:ext uri="{FF2B5EF4-FFF2-40B4-BE49-F238E27FC236}">
                <a16:creationId xmlns:a16="http://schemas.microsoft.com/office/drawing/2014/main" xmlns="" id="{E349B7F9-CE71-4716-9027-C3DDEC9DC50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슬라이드 노트 개체 틀 2">
            <a:extLst>
              <a:ext uri="{FF2B5EF4-FFF2-40B4-BE49-F238E27FC236}">
                <a16:creationId xmlns:a16="http://schemas.microsoft.com/office/drawing/2014/main" xmlns="" id="{7AFABD5F-1E43-42C0-AAAB-B2452ED3A57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슬라이드 이미지 개체 틀 1">
            <a:extLst>
              <a:ext uri="{FF2B5EF4-FFF2-40B4-BE49-F238E27FC236}">
                <a16:creationId xmlns:a16="http://schemas.microsoft.com/office/drawing/2014/main" xmlns="" id="{23760281-4BFE-4679-BA97-C1C36407D73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슬라이드 노트 개체 틀 2">
            <a:extLst>
              <a:ext uri="{FF2B5EF4-FFF2-40B4-BE49-F238E27FC236}">
                <a16:creationId xmlns:a16="http://schemas.microsoft.com/office/drawing/2014/main" xmlns="" id="{43135AA5-3DB4-4D5E-AB68-7BC624AFA9F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이미지 개체 틀 1">
            <a:extLst>
              <a:ext uri="{FF2B5EF4-FFF2-40B4-BE49-F238E27FC236}">
                <a16:creationId xmlns:a16="http://schemas.microsoft.com/office/drawing/2014/main" xmlns="" id="{9B329119-E471-4807-B460-DE93DC30FBC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슬라이드 노트 개체 틀 2">
            <a:extLst>
              <a:ext uri="{FF2B5EF4-FFF2-40B4-BE49-F238E27FC236}">
                <a16:creationId xmlns:a16="http://schemas.microsoft.com/office/drawing/2014/main" xmlns="" id="{686A3CA5-291C-4CFF-AB93-E4F341D7964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>
            <a:extLst>
              <a:ext uri="{FF2B5EF4-FFF2-40B4-BE49-F238E27FC236}">
                <a16:creationId xmlns:a16="http://schemas.microsoft.com/office/drawing/2014/main" xmlns="" id="{43ABDB55-57A5-4508-BA97-635EDA0D64D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슬라이드 노트 개체 틀 2">
            <a:extLst>
              <a:ext uri="{FF2B5EF4-FFF2-40B4-BE49-F238E27FC236}">
                <a16:creationId xmlns:a16="http://schemas.microsoft.com/office/drawing/2014/main" xmlns="" id="{6142213B-5355-45A8-94E1-47625429BEF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>
            <a:extLst>
              <a:ext uri="{FF2B5EF4-FFF2-40B4-BE49-F238E27FC236}">
                <a16:creationId xmlns:a16="http://schemas.microsoft.com/office/drawing/2014/main" xmlns="" id="{E5EF336E-D352-4AC3-A260-CF10BAAAEE9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슬라이드 노트 개체 틀 2">
            <a:extLst>
              <a:ext uri="{FF2B5EF4-FFF2-40B4-BE49-F238E27FC236}">
                <a16:creationId xmlns:a16="http://schemas.microsoft.com/office/drawing/2014/main" xmlns="" id="{A0434B29-18B3-4BDE-8DF4-22DCF9834C4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>
            <a:extLst>
              <a:ext uri="{FF2B5EF4-FFF2-40B4-BE49-F238E27FC236}">
                <a16:creationId xmlns:a16="http://schemas.microsoft.com/office/drawing/2014/main" xmlns="" id="{E39412F1-5BB8-4E07-9F88-E5A85A7E32F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슬라이드 노트 개체 틀 2">
            <a:extLst>
              <a:ext uri="{FF2B5EF4-FFF2-40B4-BE49-F238E27FC236}">
                <a16:creationId xmlns:a16="http://schemas.microsoft.com/office/drawing/2014/main" xmlns="" id="{D114C5C4-A000-4F7C-9232-F7023FA5157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슬라이드 이미지 개체 틀 1">
            <a:extLst>
              <a:ext uri="{FF2B5EF4-FFF2-40B4-BE49-F238E27FC236}">
                <a16:creationId xmlns:a16="http://schemas.microsoft.com/office/drawing/2014/main" xmlns="" id="{5CACE40D-C472-4280-A015-4D02756C4C0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슬라이드 노트 개체 틀 2">
            <a:extLst>
              <a:ext uri="{FF2B5EF4-FFF2-40B4-BE49-F238E27FC236}">
                <a16:creationId xmlns:a16="http://schemas.microsoft.com/office/drawing/2014/main" xmlns="" id="{5FE72011-0E52-4934-8E16-A1835B4A996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슬라이드 이미지 개체 틀 1">
            <a:extLst>
              <a:ext uri="{FF2B5EF4-FFF2-40B4-BE49-F238E27FC236}">
                <a16:creationId xmlns:a16="http://schemas.microsoft.com/office/drawing/2014/main" xmlns="" id="{FCFDAEC1-7AA0-4D49-B70D-ACAE66B4A62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슬라이드 노트 개체 틀 2">
            <a:extLst>
              <a:ext uri="{FF2B5EF4-FFF2-40B4-BE49-F238E27FC236}">
                <a16:creationId xmlns:a16="http://schemas.microsoft.com/office/drawing/2014/main" xmlns="" id="{457E94E6-5B11-450F-8A1D-F167351C2BD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이미지 개체 틀 1">
            <a:extLst>
              <a:ext uri="{FF2B5EF4-FFF2-40B4-BE49-F238E27FC236}">
                <a16:creationId xmlns:a16="http://schemas.microsoft.com/office/drawing/2014/main" xmlns="" id="{852AA578-66AA-4FB3-8742-1251F795E84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슬라이드 노트 개체 틀 2">
            <a:extLst>
              <a:ext uri="{FF2B5EF4-FFF2-40B4-BE49-F238E27FC236}">
                <a16:creationId xmlns:a16="http://schemas.microsoft.com/office/drawing/2014/main" xmlns="" id="{23D3F097-8B0C-40AF-B265-2FC5215DAAF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슬라이드 이미지 개체 틀 1">
            <a:extLst>
              <a:ext uri="{FF2B5EF4-FFF2-40B4-BE49-F238E27FC236}">
                <a16:creationId xmlns:a16="http://schemas.microsoft.com/office/drawing/2014/main" xmlns="" id="{5A90735B-95D4-486E-A88F-4DB10D8AD4F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슬라이드 노트 개체 틀 2">
            <a:extLst>
              <a:ext uri="{FF2B5EF4-FFF2-40B4-BE49-F238E27FC236}">
                <a16:creationId xmlns:a16="http://schemas.microsoft.com/office/drawing/2014/main" xmlns="" id="{63B7C6B5-6AE9-40BE-B1FB-A9F807FE851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>
            <a:extLst>
              <a:ext uri="{FF2B5EF4-FFF2-40B4-BE49-F238E27FC236}">
                <a16:creationId xmlns:a16="http://schemas.microsoft.com/office/drawing/2014/main" xmlns="" id="{6BC2FF17-CA37-472B-8C97-9B973CE7A793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19050" y="269875"/>
            <a:ext cx="158750" cy="360363"/>
            <a:chOff x="0" y="164"/>
            <a:chExt cx="84" cy="227"/>
          </a:xfrm>
        </p:grpSpPr>
        <p:sp>
          <p:nvSpPr>
            <p:cNvPr id="5" name="Rectangle 8">
              <a:extLst>
                <a:ext uri="{FF2B5EF4-FFF2-40B4-BE49-F238E27FC236}">
                  <a16:creationId xmlns:a16="http://schemas.microsoft.com/office/drawing/2014/main" xmlns="" id="{80299D7C-217C-401F-BB8D-358A08A06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" y="164"/>
              <a:ext cx="56" cy="227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</p:spPr>
          <p:txBody>
            <a:bodyPr wrap="none" anchor="ctr"/>
            <a:lstStyle>
              <a:lvl1pPr latinLnBrk="1"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algn="ctr" eaLnBrk="1" hangingPunct="1">
                <a:defRPr/>
              </a:pPr>
              <a:endParaRPr kumimoji="0" lang="ko-KR" altLang="ko-KR">
                <a:solidFill>
                  <a:srgbClr val="FF99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6" name="Rectangle 9">
              <a:extLst>
                <a:ext uri="{FF2B5EF4-FFF2-40B4-BE49-F238E27FC236}">
                  <a16:creationId xmlns:a16="http://schemas.microsoft.com/office/drawing/2014/main" xmlns="" id="{8AD8A6DC-40D6-45ED-9151-3E878070D1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64"/>
              <a:ext cx="56" cy="227"/>
            </a:xfrm>
            <a:prstGeom prst="rect">
              <a:avLst/>
            </a:prstGeom>
            <a:solidFill>
              <a:srgbClr val="DE8400"/>
            </a:solidFill>
            <a:ln>
              <a:noFill/>
            </a:ln>
          </p:spPr>
          <p:txBody>
            <a:bodyPr wrap="none" anchor="ctr"/>
            <a:lstStyle>
              <a:lvl1pPr latinLnBrk="1"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1pPr>
              <a:lvl2pPr marL="742950" indent="-285750" latinLnBrk="1"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2pPr>
              <a:lvl3pPr marL="1143000" indent="-228600" latinLnBrk="1"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3pPr>
              <a:lvl4pPr marL="1600200" indent="-228600" latinLnBrk="1"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4pPr>
              <a:lvl5pPr marL="2057400" indent="-228600" latinLnBrk="1"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50" charset="-127"/>
                  <a:ea typeface="굴림" panose="020B0600000101010101" pitchFamily="50" charset="-127"/>
                </a:defRPr>
              </a:lvl9pPr>
            </a:lstStyle>
            <a:p>
              <a:pPr algn="ctr" eaLnBrk="1" hangingPunct="1">
                <a:defRPr/>
              </a:pPr>
              <a:endParaRPr kumimoji="0" lang="ko-KR" altLang="ko-KR">
                <a:solidFill>
                  <a:srgbClr val="FF99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7" name="날짜 개체 틀 3">
            <a:extLst>
              <a:ext uri="{FF2B5EF4-FFF2-40B4-BE49-F238E27FC236}">
                <a16:creationId xmlns:a16="http://schemas.microsoft.com/office/drawing/2014/main" xmlns="" id="{943EACAE-49DC-4A0C-B054-D266259D5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53813-DE59-4F39-BDAF-CA7C0042717A}" type="datetimeFigureOut">
              <a:rPr lang="ko-KR" altLang="en-US"/>
              <a:pPr>
                <a:defRPr/>
              </a:pPr>
              <a:t>2025-03-11</a:t>
            </a:fld>
            <a:endParaRPr lang="ko-KR" altLang="en-US"/>
          </a:p>
        </p:txBody>
      </p:sp>
      <p:sp>
        <p:nvSpPr>
          <p:cNvPr id="8" name="바닥글 개체 틀 4">
            <a:extLst>
              <a:ext uri="{FF2B5EF4-FFF2-40B4-BE49-F238E27FC236}">
                <a16:creationId xmlns:a16="http://schemas.microsoft.com/office/drawing/2014/main" xmlns="" id="{04B1CFF1-603B-4AB3-A0F5-3B1BED5EB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>
            <a:extLst>
              <a:ext uri="{FF2B5EF4-FFF2-40B4-BE49-F238E27FC236}">
                <a16:creationId xmlns:a16="http://schemas.microsoft.com/office/drawing/2014/main" xmlns="" id="{8B42CBFC-989E-4681-B7F2-1797A834D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3BE0F-A674-49BD-990E-288CDAE75AA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7728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13AA2AB4-4034-403A-9AEC-5ABD7A799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3B10B-D99F-4BF8-966F-9079E85CBEAE}" type="datetimeFigureOut">
              <a:rPr lang="ko-KR" altLang="en-US"/>
              <a:pPr>
                <a:defRPr/>
              </a:pPr>
              <a:t>2025-03-11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16EA4C06-4F8D-42B6-AC72-C0DBFF98E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29B73F03-15C7-4A24-BD72-673ACC573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B6D6D-A353-4387-915E-203B4693491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2568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D5DA5BFE-1B13-4E0E-89DD-3FA85190D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42FD2-EF6A-4C2F-B562-AF7D0F90704F}" type="datetimeFigureOut">
              <a:rPr lang="ko-KR" altLang="en-US"/>
              <a:pPr>
                <a:defRPr/>
              </a:pPr>
              <a:t>2025-03-11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1F47CCC7-2AB3-499A-92A8-5B2685D01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6E5E459B-D827-4E4A-93DF-40BA8711B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F16B8-F0CC-4691-B7B2-E37CC133CEF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438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0E98A21E-6DDD-45C1-9680-87892CA5E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FC012-F619-489A-A2B8-FE6FBC7DF777}" type="datetimeFigureOut">
              <a:rPr lang="ko-KR" altLang="en-US"/>
              <a:pPr>
                <a:defRPr/>
              </a:pPr>
              <a:t>2025-03-11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AFB58692-7E3E-4FFB-BFEF-AF48DE08A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3A6EDA5E-CD2C-4DD1-8BE0-BB7D894F6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942BC-5442-419A-BCD1-896093A3066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8665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C42BA031-BBB9-43B0-9FCF-D09FB6508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E3182-33F6-46FB-97F7-1CC7B10EB9C2}" type="datetimeFigureOut">
              <a:rPr lang="ko-KR" altLang="en-US"/>
              <a:pPr>
                <a:defRPr/>
              </a:pPr>
              <a:t>2025-03-11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77479EA9-ED0A-4AE2-84B3-004AAFF91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11F7CC82-C2B9-4A29-B055-391FF54F5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085DD-7E9E-4A98-9EE5-7D7F28A28FD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5970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xmlns="" id="{F2BE2EC8-FB4D-4B45-A9D5-1586FD683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7DC82-31D9-402A-BD52-BB2450A4A79C}" type="datetimeFigureOut">
              <a:rPr lang="ko-KR" altLang="en-US"/>
              <a:pPr>
                <a:defRPr/>
              </a:pPr>
              <a:t>2025-03-11</a:t>
            </a:fld>
            <a:endParaRPr lang="ko-KR" altLang="en-US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xmlns="" id="{D4AA1395-9407-431D-8951-1D80488FA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xmlns="" id="{D9FED970-CFC3-45C3-AF75-BEE8DD22C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31E218-E05C-49A9-8826-BE750445D3F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8756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3">
            <a:extLst>
              <a:ext uri="{FF2B5EF4-FFF2-40B4-BE49-F238E27FC236}">
                <a16:creationId xmlns:a16="http://schemas.microsoft.com/office/drawing/2014/main" xmlns="" id="{24BCFF1B-8A3A-4A48-9B49-BCF51D4FD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E354A-2247-4284-928B-86D4DE5207BA}" type="datetimeFigureOut">
              <a:rPr lang="ko-KR" altLang="en-US"/>
              <a:pPr>
                <a:defRPr/>
              </a:pPr>
              <a:t>2025-03-11</a:t>
            </a:fld>
            <a:endParaRPr lang="ko-KR" altLang="en-US"/>
          </a:p>
        </p:txBody>
      </p:sp>
      <p:sp>
        <p:nvSpPr>
          <p:cNvPr id="8" name="바닥글 개체 틀 4">
            <a:extLst>
              <a:ext uri="{FF2B5EF4-FFF2-40B4-BE49-F238E27FC236}">
                <a16:creationId xmlns:a16="http://schemas.microsoft.com/office/drawing/2014/main" xmlns="" id="{CE2D9A35-C687-4A30-98DF-A3C968FEA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>
            <a:extLst>
              <a:ext uri="{FF2B5EF4-FFF2-40B4-BE49-F238E27FC236}">
                <a16:creationId xmlns:a16="http://schemas.microsoft.com/office/drawing/2014/main" xmlns="" id="{C9ECAB83-02A0-4E30-B57F-63FFB8549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EEC623-CD5B-455C-B47C-D961845C1AD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4508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>
            <a:extLst>
              <a:ext uri="{FF2B5EF4-FFF2-40B4-BE49-F238E27FC236}">
                <a16:creationId xmlns:a16="http://schemas.microsoft.com/office/drawing/2014/main" xmlns="" id="{123EB38C-667C-42F0-AD73-2BAD8BBBA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8FCBC-B75C-4861-A3AC-E63813FF791C}" type="datetimeFigureOut">
              <a:rPr lang="ko-KR" altLang="en-US"/>
              <a:pPr>
                <a:defRPr/>
              </a:pPr>
              <a:t>2025-03-11</a:t>
            </a:fld>
            <a:endParaRPr lang="ko-KR" altLang="en-US"/>
          </a:p>
        </p:txBody>
      </p:sp>
      <p:sp>
        <p:nvSpPr>
          <p:cNvPr id="4" name="바닥글 개체 틀 4">
            <a:extLst>
              <a:ext uri="{FF2B5EF4-FFF2-40B4-BE49-F238E27FC236}">
                <a16:creationId xmlns:a16="http://schemas.microsoft.com/office/drawing/2014/main" xmlns="" id="{40EB1F3F-00B4-4C40-821A-B830ACEFE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>
            <a:extLst>
              <a:ext uri="{FF2B5EF4-FFF2-40B4-BE49-F238E27FC236}">
                <a16:creationId xmlns:a16="http://schemas.microsoft.com/office/drawing/2014/main" xmlns="" id="{E5228870-5C2A-4290-A4E2-DF8AC76BF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9640B-32A3-4B7D-BD7C-BF79071BC95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8126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>
            <a:extLst>
              <a:ext uri="{FF2B5EF4-FFF2-40B4-BE49-F238E27FC236}">
                <a16:creationId xmlns:a16="http://schemas.microsoft.com/office/drawing/2014/main" xmlns="" id="{C56953C6-9D52-414E-B711-F09196BE9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F8D7C-0859-4369-AB41-24DFFE698F25}" type="datetimeFigureOut">
              <a:rPr lang="ko-KR" altLang="en-US"/>
              <a:pPr>
                <a:defRPr/>
              </a:pPr>
              <a:t>2025-03-11</a:t>
            </a:fld>
            <a:endParaRPr lang="ko-KR" altLang="en-US"/>
          </a:p>
        </p:txBody>
      </p:sp>
      <p:sp>
        <p:nvSpPr>
          <p:cNvPr id="3" name="바닥글 개체 틀 4">
            <a:extLst>
              <a:ext uri="{FF2B5EF4-FFF2-40B4-BE49-F238E27FC236}">
                <a16:creationId xmlns:a16="http://schemas.microsoft.com/office/drawing/2014/main" xmlns="" id="{955500F6-DB1E-4469-901F-935831509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>
            <a:extLst>
              <a:ext uri="{FF2B5EF4-FFF2-40B4-BE49-F238E27FC236}">
                <a16:creationId xmlns:a16="http://schemas.microsoft.com/office/drawing/2014/main" xmlns="" id="{36002D7E-5B02-4607-A052-574F858B4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0BD79-FA5A-4195-A7D3-CCF608CEB7C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0438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xmlns="" id="{BFC503AD-5C2F-4EFA-A77D-745838C12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93BCA-EC0A-45B3-B2FC-F31B201107B9}" type="datetimeFigureOut">
              <a:rPr lang="ko-KR" altLang="en-US"/>
              <a:pPr>
                <a:defRPr/>
              </a:pPr>
              <a:t>2025-03-11</a:t>
            </a:fld>
            <a:endParaRPr lang="ko-KR" altLang="en-US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xmlns="" id="{42FA1FFB-AD78-402A-9F9D-A44375499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xmlns="" id="{B861C7BB-540E-43F8-8E05-F5158639C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1416F-7FFE-4940-8589-CD0D919BB83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2328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xmlns="" id="{95B79C65-7DC5-4734-877E-9D080A925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B83FD-B13B-440E-8A27-617953F0EE23}" type="datetimeFigureOut">
              <a:rPr lang="ko-KR" altLang="en-US"/>
              <a:pPr>
                <a:defRPr/>
              </a:pPr>
              <a:t>2025-03-11</a:t>
            </a:fld>
            <a:endParaRPr lang="ko-KR" altLang="en-US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xmlns="" id="{FA431977-41D3-414D-9672-F6EBE8BBC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xmlns="" id="{6AAA6A11-85E1-492B-B567-EBD5D9768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1536E-E682-4772-A70F-096DC1536E7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2412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그림 10" descr="잡로봇(본문).jpg">
            <a:extLst>
              <a:ext uri="{FF2B5EF4-FFF2-40B4-BE49-F238E27FC236}">
                <a16:creationId xmlns:a16="http://schemas.microsoft.com/office/drawing/2014/main" xmlns="" id="{52ECFB5D-5AC3-44A3-9046-57F2CD6A8AD0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E361BAEE-93DE-4F5E-94B8-ACE227C7C3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5F35770-C12E-488C-81CB-A890DC999E9C}" type="datetimeFigureOut">
              <a:rPr lang="ko-KR" altLang="en-US"/>
              <a:pPr>
                <a:defRPr/>
              </a:pPr>
              <a:t>2025-03-11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29A53650-A33D-4562-95AD-5CE60DCC9D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A24A7742-98C7-4F8B-AA45-0EB4378EB5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latinLnBrk="1" hangingPunct="1">
              <a:defRPr kumimoji="0" sz="1200">
                <a:solidFill>
                  <a:srgbClr val="898989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38744B72-5132-4F6A-BF8B-F96DCDBD34C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xmlns="" id="{D33AE877-154D-4DDE-9A5F-8E1A7683D66B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7667625" y="6403975"/>
            <a:ext cx="390525" cy="260350"/>
          </a:xfrm>
          <a:prstGeom prst="rect">
            <a:avLst/>
          </a:prstGeom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latinLnBrk="1" hangingPunct="1">
              <a:defRPr/>
            </a:pPr>
            <a:fld id="{4CB881AB-17F5-483F-BBD4-7F182F32E766}" type="slidenum">
              <a:rPr lang="en-US" altLang="ko-KR" sz="1200" smtClean="0">
                <a:latin typeface="Arial" panose="020B0604020202020204" pitchFamily="34" charset="0"/>
                <a:ea typeface="산돌고딕 M" charset="-127"/>
              </a:rPr>
              <a:pPr algn="ctr" eaLnBrk="1" latinLnBrk="1" hangingPunct="1">
                <a:defRPr/>
              </a:pPr>
              <a:t>‹#›</a:t>
            </a:fld>
            <a:endParaRPr lang="en-US" altLang="ko-KR" sz="1200">
              <a:latin typeface="Arial" panose="020B0604020202020204" pitchFamily="34" charset="0"/>
              <a:ea typeface="산돌고딕 M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11" r:id="rId1"/>
    <p:sldLayoutId id="2147484801" r:id="rId2"/>
    <p:sldLayoutId id="2147484802" r:id="rId3"/>
    <p:sldLayoutId id="2147484803" r:id="rId4"/>
    <p:sldLayoutId id="2147484804" r:id="rId5"/>
    <p:sldLayoutId id="2147484805" r:id="rId6"/>
    <p:sldLayoutId id="2147484806" r:id="rId7"/>
    <p:sldLayoutId id="2147484807" r:id="rId8"/>
    <p:sldLayoutId id="2147484808" r:id="rId9"/>
    <p:sldLayoutId id="2147484809" r:id="rId10"/>
    <p:sldLayoutId id="2147484810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그림 2">
            <a:extLst>
              <a:ext uri="{FF2B5EF4-FFF2-40B4-BE49-F238E27FC236}">
                <a16:creationId xmlns:a16="http://schemas.microsoft.com/office/drawing/2014/main" xmlns="" id="{AC0F11E7-9E4F-48D5-8D40-EFCA7FDF1B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5373688"/>
            <a:ext cx="2879725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그림 3">
            <a:extLst>
              <a:ext uri="{FF2B5EF4-FFF2-40B4-BE49-F238E27FC236}">
                <a16:creationId xmlns:a16="http://schemas.microsoft.com/office/drawing/2014/main" xmlns="" id="{A5829B88-8090-44DE-921B-32F138A75B7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044575"/>
            <a:ext cx="1660525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TextBox 1">
            <a:extLst>
              <a:ext uri="{FF2B5EF4-FFF2-40B4-BE49-F238E27FC236}">
                <a16:creationId xmlns:a16="http://schemas.microsoft.com/office/drawing/2014/main" xmlns="" id="{1BC04BD6-25EF-4C43-A0E3-A2B5D3757D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50" y="4221163"/>
            <a:ext cx="1943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/>
            <a:r>
              <a:rPr lang="en-US" altLang="ko-KR" sz="2800" b="1" dirty="0" smtClean="0">
                <a:latin typeface="HY그래픽M" panose="02030600000101010101" pitchFamily="18" charset="-127"/>
                <a:ea typeface="HY그래픽M" panose="02030600000101010101" pitchFamily="18" charset="-127"/>
              </a:rPr>
              <a:t>2025.3</a:t>
            </a:r>
            <a:endParaRPr lang="ko-KR" altLang="en-US" sz="2800" b="1" dirty="0">
              <a:latin typeface="HY그래픽M" panose="02030600000101010101" pitchFamily="18" charset="-127"/>
              <a:ea typeface="HY그래픽M" panose="02030600000101010101" pitchFamily="18" charset="-127"/>
            </a:endParaRPr>
          </a:p>
        </p:txBody>
      </p:sp>
      <p:sp>
        <p:nvSpPr>
          <p:cNvPr id="7" name="제목 7">
            <a:extLst>
              <a:ext uri="{FF2B5EF4-FFF2-40B4-BE49-F238E27FC236}">
                <a16:creationId xmlns:a16="http://schemas.microsoft.com/office/drawing/2014/main" xmlns="" id="{5B0C10B4-869C-4139-8310-393B36D36E0F}"/>
              </a:ext>
            </a:extLst>
          </p:cNvPr>
          <p:cNvSpPr txBox="1">
            <a:spLocks/>
          </p:cNvSpPr>
          <p:nvPr/>
        </p:nvSpPr>
        <p:spPr bwMode="auto">
          <a:xfrm>
            <a:off x="980888" y="2204864"/>
            <a:ext cx="7199313" cy="1368152"/>
          </a:xfrm>
          <a:prstGeom prst="rect">
            <a:avLst/>
          </a:prstGeom>
          <a:gradFill>
            <a:gsLst>
              <a:gs pos="100000">
                <a:srgbClr val="FFFFFF">
                  <a:alpha val="30000"/>
                </a:srgbClr>
              </a:gs>
              <a:gs pos="0">
                <a:srgbClr val="FFFFFF">
                  <a:alpha val="50000"/>
                </a:srgbClr>
              </a:gs>
            </a:gsLst>
            <a:lin ang="0" scaled="0"/>
          </a:gradFill>
        </p:spPr>
        <p:txBody>
          <a:bodyPr lIns="182880" rIns="182880" bIns="182880"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kumimoji="0" lang="ko-KR" altLang="en-US" sz="3600" b="1" dirty="0">
                <a:latin typeface="HY그래픽M" panose="02030600000101010101" pitchFamily="18" charset="-127"/>
                <a:ea typeface="HY그래픽M" panose="02030600000101010101" pitchFamily="18" charset="-127"/>
              </a:rPr>
              <a:t>전산 매뉴얼</a:t>
            </a:r>
          </a:p>
          <a:p>
            <a:pPr algn="ctr" fontAlgn="auto">
              <a:spcAft>
                <a:spcPts val="0"/>
              </a:spcAft>
              <a:defRPr/>
            </a:pPr>
            <a:r>
              <a:rPr kumimoji="0" lang="en-US" altLang="ko-KR" sz="3200" b="1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kumimoji="0" lang="ko-KR" altLang="en-US" sz="3600" b="1" dirty="0">
                <a:latin typeface="HY그래픽M" panose="02030600000101010101" pitchFamily="18" charset="-127"/>
                <a:ea typeface="HY그래픽M" panose="02030600000101010101" pitchFamily="18" charset="-127"/>
              </a:rPr>
              <a:t>재취업지원서비스 의무화 제도 </a:t>
            </a:r>
            <a:r>
              <a:rPr kumimoji="0" lang="ko-KR" altLang="en-US" dirty="0">
                <a:latin typeface="HY그래픽M" panose="02030600000101010101" pitchFamily="18" charset="-127"/>
                <a:ea typeface="HY그래픽M" panose="02030600000101010101" pitchFamily="18" charset="-127"/>
              </a:rPr>
              <a:t/>
            </a:r>
            <a:br>
              <a:rPr kumimoji="0" lang="ko-KR" altLang="en-US" dirty="0">
                <a:latin typeface="HY그래픽M" panose="02030600000101010101" pitchFamily="18" charset="-127"/>
                <a:ea typeface="HY그래픽M" panose="02030600000101010101" pitchFamily="18" charset="-127"/>
              </a:rPr>
            </a:br>
            <a:endParaRPr kumimoji="0" lang="en-US" altLang="ko-KR" sz="1400" dirty="0">
              <a:latin typeface="HY그래픽M" panose="02030600000101010101" pitchFamily="18" charset="-127"/>
              <a:ea typeface="HY그래픽M" panose="02030600000101010101" pitchFamily="18" charset="-127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>
            <a:extLst>
              <a:ext uri="{FF2B5EF4-FFF2-40B4-BE49-F238E27FC236}">
                <a16:creationId xmlns:a16="http://schemas.microsoft.com/office/drawing/2014/main" xmlns="" id="{7D0D0FDC-ED1E-42F5-A067-CEDB9F484742}"/>
              </a:ext>
            </a:extLst>
          </p:cNvPr>
          <p:cNvSpPr txBox="1">
            <a:spLocks/>
          </p:cNvSpPr>
          <p:nvPr/>
        </p:nvSpPr>
        <p:spPr bwMode="auto">
          <a:xfrm>
            <a:off x="323850" y="73025"/>
            <a:ext cx="71278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kumimoji="0" lang="en-US" altLang="ko-KR" sz="2500" b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3-5</a:t>
            </a:r>
            <a:r>
              <a:rPr lang="en-US" altLang="ko-KR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결과서 등록</a:t>
            </a:r>
            <a:endParaRPr lang="en-US" altLang="ko-KR" sz="250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xmlns="" id="{5AACFEE3-7242-4693-BCDE-85AA24614A94}"/>
              </a:ext>
            </a:extLst>
          </p:cNvPr>
          <p:cNvSpPr/>
          <p:nvPr/>
        </p:nvSpPr>
        <p:spPr>
          <a:xfrm>
            <a:off x="6513513" y="836613"/>
            <a:ext cx="2519362" cy="590391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xmlns="" id="{D2F51FA3-193D-4763-857D-263319D3B4FB}"/>
              </a:ext>
            </a:extLst>
          </p:cNvPr>
          <p:cNvGraphicFramePr>
            <a:graphicFrameLocks noGrp="1"/>
          </p:cNvGraphicFramePr>
          <p:nvPr/>
        </p:nvGraphicFramePr>
        <p:xfrm>
          <a:off x="6513513" y="836613"/>
          <a:ext cx="2519362" cy="3968750"/>
        </p:xfrm>
        <a:graphic>
          <a:graphicData uri="http://schemas.openxmlformats.org/drawingml/2006/table">
            <a:tbl>
              <a:tblPr/>
              <a:tblGrid>
                <a:gridCol w="25193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1536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결과서 비밀번호 초기화</a:t>
                      </a:r>
                      <a:endParaRPr kumimoji="0" lang="ko-KR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1982" marR="35991" marT="45718" marB="4571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7275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결과서 비밀번호 설정</a:t>
                      </a:r>
                    </a:p>
                  </a:txBody>
                  <a:tcPr marL="71982" marR="35991" marT="45718" marB="4571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39939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결과서를 보기 위해서는 비밀번호를 설정해야 함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 startAt="2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결과관리 비밀번호를 분실하였을 경우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**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관할지청에 문의 후 초기화 진행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**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비밀번호 초기화 기능 활용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(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본인인증 필요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</a:t>
                      </a: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 startAt="3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비밀번호가 초기화 되면 결과서 클릭      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시 초기화 되었다고 메시지 띄우고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새로운 비밀번호 입력 가능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1982" marR="35991" marT="45718" marB="4571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F58B7D77-7E48-4C80-9725-73BC37C892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/>
          </a:p>
        </p:txBody>
      </p:sp>
      <p:pic>
        <p:nvPicPr>
          <p:cNvPr id="21513" name="그림 7">
            <a:extLst>
              <a:ext uri="{FF2B5EF4-FFF2-40B4-BE49-F238E27FC236}">
                <a16:creationId xmlns:a16="http://schemas.microsoft.com/office/drawing/2014/main" xmlns="" id="{3E8010D9-BD0C-41A2-B4F7-A344EB823E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1484313"/>
            <a:ext cx="5988050" cy="412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xmlns="" id="{6049F02A-7937-4657-A4F0-4EC6134737C0}"/>
              </a:ext>
            </a:extLst>
          </p:cNvPr>
          <p:cNvCxnSpPr>
            <a:cxnSpLocks/>
            <a:endCxn id="12" idx="2"/>
          </p:cNvCxnSpPr>
          <p:nvPr/>
        </p:nvCxnSpPr>
        <p:spPr>
          <a:xfrm flipV="1">
            <a:off x="3652838" y="3611563"/>
            <a:ext cx="615950" cy="8270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직사각형 11">
            <a:extLst>
              <a:ext uri="{FF2B5EF4-FFF2-40B4-BE49-F238E27FC236}">
                <a16:creationId xmlns:a16="http://schemas.microsoft.com/office/drawing/2014/main" xmlns="" id="{86CEC6BE-6508-40D0-A7DB-D1399DC011AD}"/>
              </a:ext>
            </a:extLst>
          </p:cNvPr>
          <p:cNvSpPr/>
          <p:nvPr/>
        </p:nvSpPr>
        <p:spPr>
          <a:xfrm>
            <a:off x="2416175" y="1708150"/>
            <a:ext cx="3705225" cy="190341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>
            <a:extLst>
              <a:ext uri="{FF2B5EF4-FFF2-40B4-BE49-F238E27FC236}">
                <a16:creationId xmlns:a16="http://schemas.microsoft.com/office/drawing/2014/main" xmlns="" id="{85D91738-9B1E-4ED4-89A7-02E3B166B8B3}"/>
              </a:ext>
            </a:extLst>
          </p:cNvPr>
          <p:cNvSpPr txBox="1">
            <a:spLocks/>
          </p:cNvSpPr>
          <p:nvPr/>
        </p:nvSpPr>
        <p:spPr bwMode="auto">
          <a:xfrm>
            <a:off x="323850" y="73025"/>
            <a:ext cx="71278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kumimoji="0" lang="en-US" altLang="ko-KR" sz="2500" b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4-1</a:t>
            </a:r>
            <a:r>
              <a:rPr lang="en-US" altLang="ko-KR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참여자 관리</a:t>
            </a:r>
            <a:endParaRPr lang="en-US" altLang="ko-KR" sz="250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xmlns="" id="{8F929921-5F04-47B6-A7C0-D77C5F35555C}"/>
              </a:ext>
            </a:extLst>
          </p:cNvPr>
          <p:cNvSpPr/>
          <p:nvPr/>
        </p:nvSpPr>
        <p:spPr>
          <a:xfrm>
            <a:off x="6513513" y="836613"/>
            <a:ext cx="2519362" cy="590391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xmlns="" id="{0566785A-4CE2-43AC-9850-2F6983F12655}"/>
              </a:ext>
            </a:extLst>
          </p:cNvPr>
          <p:cNvGraphicFramePr>
            <a:graphicFrameLocks noGrp="1"/>
          </p:cNvGraphicFramePr>
          <p:nvPr/>
        </p:nvGraphicFramePr>
        <p:xfrm>
          <a:off x="6513513" y="836613"/>
          <a:ext cx="2519362" cy="5187950"/>
        </p:xfrm>
        <a:graphic>
          <a:graphicData uri="http://schemas.openxmlformats.org/drawingml/2006/table">
            <a:tbl>
              <a:tblPr/>
              <a:tblGrid>
                <a:gridCol w="25193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1619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참여자 등록</a:t>
                      </a:r>
                      <a:endParaRPr kumimoji="0" lang="ko-KR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1982" marR="35991"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7377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재취업지원서비스를 제공 받은 </a:t>
                      </a:r>
                      <a:endParaRPr kumimoji="0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E46C0A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참여자 등록 화면</a:t>
                      </a:r>
                    </a:p>
                  </a:txBody>
                  <a:tcPr marL="71982" marR="35991"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358954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참여자명단 등록 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추가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버튼을 클릭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하여 건 별로 참여자 입력하고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임시저장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삭제는 건 별로 바로 삭제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</a:t>
                      </a: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 startAt="2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엑셀파일 양식 등록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 – [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체크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]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하고 임시저장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** (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중요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파일양식을 다운로드 받은 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  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다음 해당 엑셀파일 형태에 따라서 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  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참여자 명단 작성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**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엑셀파일 형태 변경 시 참여자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등록이 안될 수 있음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 **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엑셀파일 안내사항 준수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 startAt="3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건 별 참여자 등록 이나 엑셀파일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업로드 후 </a:t>
                      </a:r>
                      <a:r>
                        <a:rPr kumimoji="0" lang="ko-KR" altLang="en-US" sz="1000" b="1" i="0" u="sng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임시저장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을 클릭하면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참여자 등록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4.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정상적으로 참여자 등록이 되면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오류자         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명단 탭에 있던 명단 자동 삭제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 startAt="5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참여자 삭제 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 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선택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된 참여자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삭제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 startAt="5"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 startAt="5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삭제 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전체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등록된 참여자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삭제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</a:t>
                      </a:r>
                    </a:p>
                  </a:txBody>
                  <a:tcPr marL="71982" marR="35991"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23560" name="그림 2">
            <a:extLst>
              <a:ext uri="{FF2B5EF4-FFF2-40B4-BE49-F238E27FC236}">
                <a16:creationId xmlns:a16="http://schemas.microsoft.com/office/drawing/2014/main" xmlns="" id="{977B1499-96E6-4DE9-9566-ED48EF02D7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13" y="912813"/>
            <a:ext cx="6121400" cy="525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직사각형 8">
            <a:extLst>
              <a:ext uri="{FF2B5EF4-FFF2-40B4-BE49-F238E27FC236}">
                <a16:creationId xmlns:a16="http://schemas.microsoft.com/office/drawing/2014/main" xmlns="" id="{C37CF881-CBA6-4D70-87B4-E4B00CF7F4C6}"/>
              </a:ext>
            </a:extLst>
          </p:cNvPr>
          <p:cNvSpPr/>
          <p:nvPr/>
        </p:nvSpPr>
        <p:spPr>
          <a:xfrm>
            <a:off x="5700713" y="2182813"/>
            <a:ext cx="504825" cy="37306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xmlns="" id="{E17B9E68-29AE-4603-B22E-F068DB1C507D}"/>
              </a:ext>
            </a:extLst>
          </p:cNvPr>
          <p:cNvSpPr/>
          <p:nvPr/>
        </p:nvSpPr>
        <p:spPr>
          <a:xfrm>
            <a:off x="5740400" y="4221163"/>
            <a:ext cx="504825" cy="37306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xmlns="" id="{097A6176-C6EE-4568-A1DE-40D77FE6879C}"/>
              </a:ext>
            </a:extLst>
          </p:cNvPr>
          <p:cNvSpPr/>
          <p:nvPr/>
        </p:nvSpPr>
        <p:spPr>
          <a:xfrm>
            <a:off x="1498600" y="5446713"/>
            <a:ext cx="1344613" cy="37306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xmlns="" id="{09D5296A-73D2-4EF9-AF95-2544CBA52C16}"/>
              </a:ext>
            </a:extLst>
          </p:cNvPr>
          <p:cNvSpPr/>
          <p:nvPr/>
        </p:nvSpPr>
        <p:spPr>
          <a:xfrm>
            <a:off x="5224463" y="4973638"/>
            <a:ext cx="1101725" cy="26035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xmlns="" id="{91B88062-FB79-4C31-9C17-DBBBFED8ADF7}"/>
              </a:ext>
            </a:extLst>
          </p:cNvPr>
          <p:cNvSpPr/>
          <p:nvPr/>
        </p:nvSpPr>
        <p:spPr>
          <a:xfrm>
            <a:off x="5022850" y="5816600"/>
            <a:ext cx="1190625" cy="26035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xmlns="" id="{C8018A01-B52A-428A-BB18-2256ED95BA58}"/>
              </a:ext>
            </a:extLst>
          </p:cNvPr>
          <p:cNvSpPr/>
          <p:nvPr/>
        </p:nvSpPr>
        <p:spPr>
          <a:xfrm>
            <a:off x="3009900" y="6172200"/>
            <a:ext cx="3335338" cy="42227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pic>
        <p:nvPicPr>
          <p:cNvPr id="23567" name="그림 2">
            <a:extLst>
              <a:ext uri="{FF2B5EF4-FFF2-40B4-BE49-F238E27FC236}">
                <a16:creationId xmlns:a16="http://schemas.microsoft.com/office/drawing/2014/main" xmlns="" id="{589AE801-B1DE-4002-A4D7-EC04A6F9BC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463" y="3248025"/>
            <a:ext cx="326707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F999258F-F660-4236-B420-F29952EF5E5A}"/>
              </a:ext>
            </a:extLst>
          </p:cNvPr>
          <p:cNvSpPr/>
          <p:nvPr/>
        </p:nvSpPr>
        <p:spPr>
          <a:xfrm>
            <a:off x="3009900" y="6172200"/>
            <a:ext cx="3335338" cy="42227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pic>
        <p:nvPicPr>
          <p:cNvPr id="23569" name="그림 16">
            <a:extLst>
              <a:ext uri="{FF2B5EF4-FFF2-40B4-BE49-F238E27FC236}">
                <a16:creationId xmlns:a16="http://schemas.microsoft.com/office/drawing/2014/main" xmlns="" id="{2B6F6A19-B8C2-48CA-8C80-CE5B7CA426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3238" y="6215063"/>
            <a:ext cx="326707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>
            <a:extLst>
              <a:ext uri="{FF2B5EF4-FFF2-40B4-BE49-F238E27FC236}">
                <a16:creationId xmlns:a16="http://schemas.microsoft.com/office/drawing/2014/main" xmlns="" id="{F3C1DC73-E3D8-4382-ACD3-32EC19E33404}"/>
              </a:ext>
            </a:extLst>
          </p:cNvPr>
          <p:cNvSpPr txBox="1">
            <a:spLocks/>
          </p:cNvSpPr>
          <p:nvPr/>
        </p:nvSpPr>
        <p:spPr bwMode="auto">
          <a:xfrm>
            <a:off x="323850" y="73025"/>
            <a:ext cx="71278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kumimoji="0" lang="en-US" altLang="ko-KR" sz="2500" b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4-2</a:t>
            </a:r>
            <a:r>
              <a:rPr lang="en-US" altLang="ko-KR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참여자 관리</a:t>
            </a:r>
            <a:endParaRPr lang="en-US" altLang="ko-KR" sz="250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xmlns="" id="{1249F09C-67BF-4077-8A58-DC970A300714}"/>
              </a:ext>
            </a:extLst>
          </p:cNvPr>
          <p:cNvSpPr/>
          <p:nvPr/>
        </p:nvSpPr>
        <p:spPr>
          <a:xfrm>
            <a:off x="6513513" y="836613"/>
            <a:ext cx="2519362" cy="590391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xmlns="" id="{2C7282C0-C447-4B90-A912-C72503A0D6EC}"/>
              </a:ext>
            </a:extLst>
          </p:cNvPr>
          <p:cNvGraphicFramePr>
            <a:graphicFrameLocks noGrp="1"/>
          </p:cNvGraphicFramePr>
          <p:nvPr/>
        </p:nvGraphicFramePr>
        <p:xfrm>
          <a:off x="6513513" y="836613"/>
          <a:ext cx="2519362" cy="3816350"/>
        </p:xfrm>
        <a:graphic>
          <a:graphicData uri="http://schemas.openxmlformats.org/drawingml/2006/table">
            <a:tbl>
              <a:tblPr/>
              <a:tblGrid>
                <a:gridCol w="25193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1538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참여자 엑셀 등록 </a:t>
                      </a:r>
                      <a:endParaRPr kumimoji="0" lang="ko-KR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1982" marR="35991" marT="45721" marB="457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7278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엑셀 파일 입력 양식</a:t>
                      </a:r>
                    </a:p>
                  </a:txBody>
                  <a:tcPr marL="71982" marR="35991" marT="45721" marB="457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87534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참여자는 법인번호를 기준으로 소속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되어 있는 사업장관리번호에 해당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하는 모든 대상자 입력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 startAt="2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서비스 유형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성명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주민등록번호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제공시작일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제공종료일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비고 입력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 startAt="3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참여자 명단이 등록되면 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오류탭에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있던 고용보험 누락자 자동 삭제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 startAt="4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엑셀파일을 다운받은 후  입력사항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사항을 꼭 확인하여 입력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1982" marR="35991" marT="45721" marB="4572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3" y="836712"/>
            <a:ext cx="6372225" cy="567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직사각형 40">
            <a:extLst>
              <a:ext uri="{FF2B5EF4-FFF2-40B4-BE49-F238E27FC236}">
                <a16:creationId xmlns:a16="http://schemas.microsoft.com/office/drawing/2014/main" xmlns="" id="{10EA1897-2B5C-44D6-A203-A3BDB99A7CCA}"/>
              </a:ext>
            </a:extLst>
          </p:cNvPr>
          <p:cNvSpPr/>
          <p:nvPr/>
        </p:nvSpPr>
        <p:spPr>
          <a:xfrm>
            <a:off x="95250" y="5732463"/>
            <a:ext cx="6372225" cy="100965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/>
          </a:p>
        </p:txBody>
      </p:sp>
      <p:sp>
        <p:nvSpPr>
          <p:cNvPr id="4" name="제목 1">
            <a:extLst>
              <a:ext uri="{FF2B5EF4-FFF2-40B4-BE49-F238E27FC236}">
                <a16:creationId xmlns:a16="http://schemas.microsoft.com/office/drawing/2014/main" xmlns="" id="{8509D608-FBF9-4B45-9D33-CD98799FBBD0}"/>
              </a:ext>
            </a:extLst>
          </p:cNvPr>
          <p:cNvSpPr txBox="1">
            <a:spLocks/>
          </p:cNvSpPr>
          <p:nvPr/>
        </p:nvSpPr>
        <p:spPr bwMode="auto">
          <a:xfrm>
            <a:off x="323850" y="73025"/>
            <a:ext cx="71278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kumimoji="0" lang="en-US" altLang="ko-KR" sz="2500" b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4-3</a:t>
            </a:r>
            <a:r>
              <a:rPr lang="en-US" altLang="ko-KR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참여자 관리</a:t>
            </a:r>
            <a:endParaRPr lang="en-US" altLang="ko-KR" sz="250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xmlns="" id="{F7A59E25-37D7-4D2E-B7FF-5D74B9A47BF2}"/>
              </a:ext>
            </a:extLst>
          </p:cNvPr>
          <p:cNvSpPr/>
          <p:nvPr/>
        </p:nvSpPr>
        <p:spPr>
          <a:xfrm>
            <a:off x="6513513" y="836613"/>
            <a:ext cx="2519362" cy="590391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xmlns="" id="{0C5E738E-CA7B-4C16-A761-1EDDBACC62D4}"/>
              </a:ext>
            </a:extLst>
          </p:cNvPr>
          <p:cNvGraphicFramePr>
            <a:graphicFrameLocks noGrp="1"/>
          </p:cNvGraphicFramePr>
          <p:nvPr/>
        </p:nvGraphicFramePr>
        <p:xfrm>
          <a:off x="6513513" y="836613"/>
          <a:ext cx="2519362" cy="3663950"/>
        </p:xfrm>
        <a:graphic>
          <a:graphicData uri="http://schemas.openxmlformats.org/drawingml/2006/table">
            <a:tbl>
              <a:tblPr/>
              <a:tblGrid>
                <a:gridCol w="25193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1542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참여자 조회 및 수정</a:t>
                      </a:r>
                    </a:p>
                  </a:txBody>
                  <a:tcPr marL="71982" marR="35991"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7282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해당 검색조건을 통해 등록된 참여자 검색 및 등록 내용 수정</a:t>
                      </a:r>
                    </a:p>
                  </a:txBody>
                  <a:tcPr marL="71982" marR="35991"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35126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사업장관리번호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서비스 유형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성명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생년월일로 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참여자별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조회 가능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 startAt="2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등록된 참여자의 수정이 필요한 경우  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성명을 클릭하면 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팝업창에서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제공기간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비고 만 수정 가능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 startAt="3"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사업장관리번호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0" lang="ko-KR" altLang="en-US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이직일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은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참여자에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대한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고용보험 데이터로 수정불가 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 startAt="4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고용보험에서 재취업지원대상자로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추출한 대상자가 아니나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기업에서 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추가로 입력한 참여자의 경우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는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</a:t>
                      </a:r>
                      <a:r>
                        <a:rPr kumimoji="0" lang="ko-KR" altLang="en-US" sz="1000" b="1" i="0" u="sng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사업장관리번호</a:t>
                      </a:r>
                      <a:r>
                        <a:rPr kumimoji="0" lang="en-US" altLang="ko-KR" sz="1000" b="1" i="0" u="sng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0" lang="ko-KR" altLang="en-US" sz="1000" b="1" i="0" u="sng" strike="noStrike" cap="none" normalizeH="0" baseline="0" dirty="0" err="1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이직일이</a:t>
                      </a:r>
                      <a:r>
                        <a:rPr kumimoji="0" lang="ko-KR" altLang="en-US" sz="1000" b="1" i="0" u="sng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빈 값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으로      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나타남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1982" marR="35991"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cxnSp>
        <p:nvCxnSpPr>
          <p:cNvPr id="5" name="직선 화살표 연결선 4">
            <a:extLst>
              <a:ext uri="{FF2B5EF4-FFF2-40B4-BE49-F238E27FC236}">
                <a16:creationId xmlns:a16="http://schemas.microsoft.com/office/drawing/2014/main" xmlns="" id="{34B62500-B421-43C3-85A3-56DD14C27AA5}"/>
              </a:ext>
            </a:extLst>
          </p:cNvPr>
          <p:cNvCxnSpPr/>
          <p:nvPr/>
        </p:nvCxnSpPr>
        <p:spPr>
          <a:xfrm>
            <a:off x="2195513" y="3284538"/>
            <a:ext cx="0" cy="215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658" name="Picture 11">
            <a:extLst>
              <a:ext uri="{FF2B5EF4-FFF2-40B4-BE49-F238E27FC236}">
                <a16:creationId xmlns:a16="http://schemas.microsoft.com/office/drawing/2014/main" xmlns="" id="{131D2C3A-E677-4170-B8D2-D1489E0E37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5445125"/>
            <a:ext cx="5400675" cy="11953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7659" name="Picture 12">
            <a:extLst>
              <a:ext uri="{FF2B5EF4-FFF2-40B4-BE49-F238E27FC236}">
                <a16:creationId xmlns:a16="http://schemas.microsoft.com/office/drawing/2014/main" xmlns="" id="{E0E9EDC9-4942-4833-A16E-6DA0AD0F61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3" y="765175"/>
            <a:ext cx="6450012" cy="453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>
            <a:extLst>
              <a:ext uri="{FF2B5EF4-FFF2-40B4-BE49-F238E27FC236}">
                <a16:creationId xmlns:a16="http://schemas.microsoft.com/office/drawing/2014/main" xmlns="" id="{ED2BE155-E5B1-4413-AFCE-6F517BED2D53}"/>
              </a:ext>
            </a:extLst>
          </p:cNvPr>
          <p:cNvSpPr txBox="1">
            <a:spLocks/>
          </p:cNvSpPr>
          <p:nvPr/>
        </p:nvSpPr>
        <p:spPr bwMode="auto">
          <a:xfrm>
            <a:off x="323850" y="73025"/>
            <a:ext cx="71278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kumimoji="0" lang="en-US" altLang="ko-KR" sz="2500" b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4-4</a:t>
            </a:r>
            <a:r>
              <a:rPr lang="en-US" altLang="ko-KR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미참여동의자 관리</a:t>
            </a:r>
            <a:endParaRPr lang="en-US" altLang="ko-KR" sz="250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xmlns="" id="{59B5C09C-C877-46EC-B2AE-B1D520EA1C92}"/>
              </a:ext>
            </a:extLst>
          </p:cNvPr>
          <p:cNvSpPr/>
          <p:nvPr/>
        </p:nvSpPr>
        <p:spPr>
          <a:xfrm>
            <a:off x="6513513" y="836613"/>
            <a:ext cx="2519362" cy="590391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graphicFrame>
        <p:nvGraphicFramePr>
          <p:cNvPr id="14" name="표 13">
            <a:extLst>
              <a:ext uri="{FF2B5EF4-FFF2-40B4-BE49-F238E27FC236}">
                <a16:creationId xmlns:a16="http://schemas.microsoft.com/office/drawing/2014/main" xmlns="" id="{2882CE52-5FFF-45E1-9F44-642F8E7A8D71}"/>
              </a:ext>
            </a:extLst>
          </p:cNvPr>
          <p:cNvGraphicFramePr>
            <a:graphicFrameLocks noGrp="1"/>
          </p:cNvGraphicFramePr>
          <p:nvPr/>
        </p:nvGraphicFramePr>
        <p:xfrm>
          <a:off x="6513513" y="836613"/>
          <a:ext cx="2519362" cy="5340350"/>
        </p:xfrm>
        <a:graphic>
          <a:graphicData uri="http://schemas.openxmlformats.org/drawingml/2006/table">
            <a:tbl>
              <a:tblPr/>
              <a:tblGrid>
                <a:gridCol w="25193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1640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미참여동의자 등록</a:t>
                      </a:r>
                      <a:endParaRPr kumimoji="0" lang="ko-KR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1982" marR="35991" marT="45728" marB="4572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740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재취업지원서비스를 제공 받지 </a:t>
                      </a:r>
                      <a:endParaRPr kumimoji="0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E46C0A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않은 미참여동의자 등록 화면</a:t>
                      </a:r>
                    </a:p>
                  </a:txBody>
                  <a:tcPr marL="71982" marR="35991" marT="45728" marB="4572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511307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미참여동의자 명단 등록 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추가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버튼을 클릭하여 건 별로 참여자 입력하고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임시저장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삭제는 건 별로 바로 삭제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2.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엑셀파일 양식 등록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 – [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체크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]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하고 임시저장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** (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중요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파일양식을 다운로드 받은 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다음 해당 엑셀파일 형태에 따라서 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미참여동의자 명단 작성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**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엑셀파일 형태 변경 시 미참여동의자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등록 안될 수 있음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**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엑셀파일 안내사항 준수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3.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건 별 미참여동의자 등록 이나 엑셀파일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업로드 후 </a:t>
                      </a:r>
                      <a:r>
                        <a:rPr kumimoji="0" lang="ko-KR" altLang="en-US" sz="1000" b="1" i="0" u="sng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임시저장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을 클릭하면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미참여동의자 등록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4.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정상적으로 미참여동의자 등록 되면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</a:t>
                      </a:r>
                      <a:r>
                        <a:rPr kumimoji="0" lang="ko-KR" altLang="en-US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오류자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명단 탭에 있던 명단 자동 삭제됨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5.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선택 삭제 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 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선택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된 미참여동의자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          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삭제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6.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전체삭제 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전체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미참여동의자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삭제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</a:t>
                      </a:r>
                    </a:p>
                  </a:txBody>
                  <a:tcPr marL="71982" marR="35991" marT="45728" marB="4572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29704" name="그림 1">
            <a:extLst>
              <a:ext uri="{FF2B5EF4-FFF2-40B4-BE49-F238E27FC236}">
                <a16:creationId xmlns:a16="http://schemas.microsoft.com/office/drawing/2014/main" xmlns="" id="{C37B0857-4946-4A3D-B563-252B6CADB7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" y="992188"/>
            <a:ext cx="6086475" cy="511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xmlns="" id="{7E97B6D8-DAC4-46D4-9BCD-624AD474E914}"/>
              </a:ext>
            </a:extLst>
          </p:cNvPr>
          <p:cNvSpPr/>
          <p:nvPr/>
        </p:nvSpPr>
        <p:spPr>
          <a:xfrm>
            <a:off x="5715000" y="2636838"/>
            <a:ext cx="463550" cy="38735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xmlns="" id="{3BFBDADE-4D6F-4D2E-8CBD-1EDA44FD6C81}"/>
              </a:ext>
            </a:extLst>
          </p:cNvPr>
          <p:cNvSpPr/>
          <p:nvPr/>
        </p:nvSpPr>
        <p:spPr>
          <a:xfrm>
            <a:off x="5746750" y="3667125"/>
            <a:ext cx="466725" cy="4191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xmlns="" id="{6A157FB7-8687-4C67-85CC-26FE007BBAF9}"/>
              </a:ext>
            </a:extLst>
          </p:cNvPr>
          <p:cNvSpPr/>
          <p:nvPr/>
        </p:nvSpPr>
        <p:spPr>
          <a:xfrm>
            <a:off x="5246688" y="4602163"/>
            <a:ext cx="1050925" cy="32385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xmlns="" id="{22F90557-60D6-478D-8F1A-3CF7DE6FD28A}"/>
              </a:ext>
            </a:extLst>
          </p:cNvPr>
          <p:cNvSpPr/>
          <p:nvPr/>
        </p:nvSpPr>
        <p:spPr>
          <a:xfrm>
            <a:off x="1563688" y="5259388"/>
            <a:ext cx="1590675" cy="32385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45410E7F-5683-44D6-8574-9032C453D303}"/>
              </a:ext>
            </a:extLst>
          </p:cNvPr>
          <p:cNvSpPr/>
          <p:nvPr/>
        </p:nvSpPr>
        <p:spPr>
          <a:xfrm>
            <a:off x="4816475" y="5661025"/>
            <a:ext cx="1589088" cy="32385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xmlns="" id="{EF6C6F10-8AC3-4A13-9741-C6B1E706BD05}"/>
              </a:ext>
            </a:extLst>
          </p:cNvPr>
          <p:cNvSpPr/>
          <p:nvPr/>
        </p:nvSpPr>
        <p:spPr>
          <a:xfrm>
            <a:off x="3009900" y="6172200"/>
            <a:ext cx="3335338" cy="42227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xmlns="" id="{6C52F62B-6DD8-4A8E-95FC-52ADA4A6186A}"/>
              </a:ext>
            </a:extLst>
          </p:cNvPr>
          <p:cNvSpPr/>
          <p:nvPr/>
        </p:nvSpPr>
        <p:spPr>
          <a:xfrm>
            <a:off x="3009900" y="6172200"/>
            <a:ext cx="3335338" cy="42227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pic>
        <p:nvPicPr>
          <p:cNvPr id="29712" name="그림 18">
            <a:extLst>
              <a:ext uri="{FF2B5EF4-FFF2-40B4-BE49-F238E27FC236}">
                <a16:creationId xmlns:a16="http://schemas.microsoft.com/office/drawing/2014/main" xmlns="" id="{35A1642C-4DA3-45A0-B302-4DC082E74C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3238" y="6215063"/>
            <a:ext cx="326707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>
            <a:extLst>
              <a:ext uri="{FF2B5EF4-FFF2-40B4-BE49-F238E27FC236}">
                <a16:creationId xmlns:a16="http://schemas.microsoft.com/office/drawing/2014/main" xmlns="" id="{301AD995-AA33-4D19-B99E-195BF3D3A24E}"/>
              </a:ext>
            </a:extLst>
          </p:cNvPr>
          <p:cNvSpPr txBox="1">
            <a:spLocks/>
          </p:cNvSpPr>
          <p:nvPr/>
        </p:nvSpPr>
        <p:spPr bwMode="auto">
          <a:xfrm>
            <a:off x="323850" y="73025"/>
            <a:ext cx="71278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kumimoji="0" lang="en-US" altLang="ko-KR" sz="2500" b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4-5</a:t>
            </a:r>
            <a:r>
              <a:rPr lang="en-US" altLang="ko-KR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미참여동의자 관리</a:t>
            </a:r>
            <a:endParaRPr lang="en-US" altLang="ko-KR" sz="250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xmlns="" id="{E257CBED-9A33-4B93-9B0F-459B2D76171C}"/>
              </a:ext>
            </a:extLst>
          </p:cNvPr>
          <p:cNvSpPr/>
          <p:nvPr/>
        </p:nvSpPr>
        <p:spPr>
          <a:xfrm>
            <a:off x="6513513" y="836613"/>
            <a:ext cx="2519362" cy="590391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xmlns="" id="{3A1B2860-85F3-4838-A49F-2F4F1AD2A7CE}"/>
              </a:ext>
            </a:extLst>
          </p:cNvPr>
          <p:cNvGraphicFramePr>
            <a:graphicFrameLocks noGrp="1"/>
          </p:cNvGraphicFramePr>
          <p:nvPr/>
        </p:nvGraphicFramePr>
        <p:xfrm>
          <a:off x="6526213" y="836613"/>
          <a:ext cx="2519362" cy="4730750"/>
        </p:xfrm>
        <a:graphic>
          <a:graphicData uri="http://schemas.openxmlformats.org/drawingml/2006/table">
            <a:tbl>
              <a:tblPr/>
              <a:tblGrid>
                <a:gridCol w="25193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1575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미참여동의자 엑셀 등록 </a:t>
                      </a:r>
                      <a:endParaRPr kumimoji="0" lang="ko-KR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1982" marR="35991"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732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엑셀 파일 입력 양식</a:t>
                      </a:r>
                    </a:p>
                  </a:txBody>
                  <a:tcPr marL="71982" marR="35991"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01852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미참여동의자는 법인번호를 기준으로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소속되어 있는 사업장관리번호에 해당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하는 모든 미참여동의자 대상자 입력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 startAt="2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성명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주민등록번호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미참여사유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비고 입력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*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미참여사유는 반드시 입력하고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비고는 선택 입력사항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 startAt="3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미참여동의자 명단이 등록되면 오류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탭의 고용보험 누락자 자동 삭제됨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 startAt="4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고용보험에 등록된 해당 기업의 재취업지원대상자 이외에 입력한 미참여동의자 및 입력 오류자는 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오류탭에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기업추가자에서 조회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 startAt="4"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 startAt="4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엑셀파일을 다운받은 후  입력사항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사항을 꼭 확인하여 입력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※ 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단순히 서비스 및 교육 참여의사가 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없어서 </a:t>
                      </a:r>
                      <a:r>
                        <a:rPr kumimoji="0" lang="ko-KR" altLang="en-US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미참여동의서를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제출하는 경우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번 사유로 기재할 것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1982" marR="35991"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31752" name="Picture 2">
            <a:extLst>
              <a:ext uri="{FF2B5EF4-FFF2-40B4-BE49-F238E27FC236}">
                <a16:creationId xmlns:a16="http://schemas.microsoft.com/office/drawing/2014/main" xmlns="" id="{D8455EC3-C615-43C2-8BA7-866A1E8BDA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1341438"/>
            <a:ext cx="6453188" cy="459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직사각형 40">
            <a:extLst>
              <a:ext uri="{FF2B5EF4-FFF2-40B4-BE49-F238E27FC236}">
                <a16:creationId xmlns:a16="http://schemas.microsoft.com/office/drawing/2014/main" xmlns="" id="{F8618039-8271-41E6-85C6-7F1A4EF269B7}"/>
              </a:ext>
            </a:extLst>
          </p:cNvPr>
          <p:cNvSpPr/>
          <p:nvPr/>
        </p:nvSpPr>
        <p:spPr>
          <a:xfrm>
            <a:off x="95250" y="5732463"/>
            <a:ext cx="6372225" cy="100965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/>
          </a:p>
        </p:txBody>
      </p:sp>
      <p:sp>
        <p:nvSpPr>
          <p:cNvPr id="4" name="제목 1">
            <a:extLst>
              <a:ext uri="{FF2B5EF4-FFF2-40B4-BE49-F238E27FC236}">
                <a16:creationId xmlns:a16="http://schemas.microsoft.com/office/drawing/2014/main" xmlns="" id="{A1E755EB-5473-49FB-AA6A-FDA595EC9209}"/>
              </a:ext>
            </a:extLst>
          </p:cNvPr>
          <p:cNvSpPr txBox="1">
            <a:spLocks/>
          </p:cNvSpPr>
          <p:nvPr/>
        </p:nvSpPr>
        <p:spPr bwMode="auto">
          <a:xfrm>
            <a:off x="323850" y="73025"/>
            <a:ext cx="71278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kumimoji="0" lang="en-US" altLang="ko-KR" sz="2500" b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4-6</a:t>
            </a:r>
            <a:r>
              <a:rPr lang="en-US" altLang="ko-KR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미참여동의자 관리</a:t>
            </a:r>
            <a:endParaRPr lang="en-US" altLang="ko-KR" sz="250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xmlns="" id="{04A55D22-559A-4F6E-97F7-A7529A98FB39}"/>
              </a:ext>
            </a:extLst>
          </p:cNvPr>
          <p:cNvSpPr/>
          <p:nvPr/>
        </p:nvSpPr>
        <p:spPr>
          <a:xfrm>
            <a:off x="6513513" y="836613"/>
            <a:ext cx="2519362" cy="590391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xmlns="" id="{4415C8DD-8BDC-406A-9870-02806C4E8DAA}"/>
              </a:ext>
            </a:extLst>
          </p:cNvPr>
          <p:cNvGraphicFramePr>
            <a:graphicFrameLocks noGrp="1"/>
          </p:cNvGraphicFramePr>
          <p:nvPr/>
        </p:nvGraphicFramePr>
        <p:xfrm>
          <a:off x="6513513" y="836613"/>
          <a:ext cx="2519362" cy="4578350"/>
        </p:xfrm>
        <a:graphic>
          <a:graphicData uri="http://schemas.openxmlformats.org/drawingml/2006/table">
            <a:tbl>
              <a:tblPr/>
              <a:tblGrid>
                <a:gridCol w="25193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1618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미참여동의자 조회 </a:t>
                      </a:r>
                      <a:r>
                        <a:rPr kumimoji="0" lang="en-US" altLang="ko-K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/</a:t>
                      </a:r>
                      <a:r>
                        <a:rPr kumimoji="0" lang="ko-KR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수정</a:t>
                      </a:r>
                    </a:p>
                  </a:txBody>
                  <a:tcPr marL="71982" marR="35991"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7375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미참여동의자 검색 및 등록한 내용 수정하는 화면</a:t>
                      </a:r>
                    </a:p>
                  </a:txBody>
                  <a:tcPr marL="71982" marR="35991"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49357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사업장관리번호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성명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생년월일로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조회 가능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 startAt="2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등록된 미참여동의자의 수정이 필요한 경우 성명을 클릭하면 새창에서 미참여사유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비고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파일업로드를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수정 및 삭제 가능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altLang="ko-KR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 ** </a:t>
                      </a:r>
                      <a:r>
                        <a:rPr kumimoji="0" lang="ko-KR" altLang="en-US" sz="1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미참여</a:t>
                      </a:r>
                      <a:r>
                        <a:rPr kumimoji="0" lang="ko-KR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사유 </a:t>
                      </a:r>
                      <a:r>
                        <a:rPr kumimoji="0" lang="en-US" altLang="ko-KR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4</a:t>
                      </a:r>
                      <a:r>
                        <a:rPr kumimoji="0" lang="ko-KR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번</a:t>
                      </a:r>
                      <a:r>
                        <a:rPr kumimoji="0" lang="en-US" altLang="ko-KR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</a:t>
                      </a:r>
                      <a:r>
                        <a:rPr kumimoji="0" lang="ko-KR" altLang="en-US" sz="1000" b="0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제도 안내 및 참여를</a:t>
                      </a:r>
                      <a:endParaRPr kumimoji="0" lang="en-US" altLang="ko-KR" sz="1000" b="0" i="0" u="sng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altLang="ko-KR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    </a:t>
                      </a:r>
                      <a:r>
                        <a:rPr kumimoji="0" lang="ko-KR" altLang="en-US" sz="1000" b="0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독려하였음에도 </a:t>
                      </a:r>
                      <a:r>
                        <a:rPr kumimoji="0" lang="ko-KR" altLang="en-US" sz="1000" b="0" i="0" u="sng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미참여하고</a:t>
                      </a:r>
                      <a:r>
                        <a:rPr kumimoji="0" lang="ko-KR" altLang="en-US" sz="1000" b="0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동의서를</a:t>
                      </a:r>
                      <a:endParaRPr kumimoji="0" lang="en-US" altLang="ko-KR" sz="1000" b="0" i="0" u="sng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altLang="ko-KR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   </a:t>
                      </a:r>
                      <a:r>
                        <a:rPr kumimoji="0" lang="ko-KR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kumimoji="0" lang="ko-KR" altLang="en-US" sz="1000" b="0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제출하지 않은 경우</a:t>
                      </a:r>
                      <a:r>
                        <a:rPr kumimoji="0" lang="en-US" altLang="ko-KR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</a:t>
                      </a:r>
                      <a:r>
                        <a:rPr kumimoji="0" lang="ko-KR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을 선택하는 경우</a:t>
                      </a:r>
                      <a:endParaRPr kumimoji="0" lang="en-US" altLang="ko-KR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altLang="ko-KR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    </a:t>
                      </a:r>
                      <a:r>
                        <a:rPr kumimoji="0" lang="ko-KR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에는 관련 증빙자료 제출 필수 </a:t>
                      </a:r>
                      <a:endParaRPr kumimoji="0" lang="en-US" altLang="ko-KR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0" lang="en-US" altLang="ko-KR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altLang="ko-KR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 ** </a:t>
                      </a:r>
                      <a:r>
                        <a:rPr kumimoji="0" lang="ko-KR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파일 교체 </a:t>
                      </a:r>
                      <a:r>
                        <a:rPr kumimoji="0" lang="en-US" altLang="ko-KR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:</a:t>
                      </a:r>
                      <a:r>
                        <a:rPr kumimoji="0" lang="ko-KR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파일 선택 → </a:t>
                      </a:r>
                      <a:r>
                        <a:rPr kumimoji="0" lang="ko-KR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선택파일</a:t>
                      </a:r>
                      <a:endParaRPr kumimoji="0" lang="en-US" altLang="ko-KR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    </a:t>
                      </a:r>
                      <a:r>
                        <a:rPr kumimoji="0" lang="ko-KR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삭제 버튼</a:t>
                      </a:r>
                      <a:r>
                        <a:rPr kumimoji="0" lang="ko-KR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클릭하여 삭제 → </a:t>
                      </a:r>
                      <a:r>
                        <a:rPr kumimoji="0" lang="ko-KR" altLang="en-US" sz="10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파일찾기</a:t>
                      </a:r>
                      <a:endParaRPr kumimoji="0" lang="en-US" altLang="ko-KR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    </a:t>
                      </a:r>
                      <a:r>
                        <a:rPr kumimoji="0" lang="ko-KR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를 통해 파일 첨부 → 수정 버튼 클릭</a:t>
                      </a:r>
                      <a:endParaRPr kumimoji="0" lang="en-US" altLang="ko-KR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 startAt="3"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수정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미참여사유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비고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파일업로드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정보 수정 가능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1982" marR="35991"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33801" name="그림 2">
            <a:extLst>
              <a:ext uri="{FF2B5EF4-FFF2-40B4-BE49-F238E27FC236}">
                <a16:creationId xmlns:a16="http://schemas.microsoft.com/office/drawing/2014/main" xmlns="" id="{3CE3D73C-6ABA-478F-A388-9E3ECF3C4E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38" y="3806825"/>
            <a:ext cx="5381625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직사각형 13">
            <a:extLst>
              <a:ext uri="{FF2B5EF4-FFF2-40B4-BE49-F238E27FC236}">
                <a16:creationId xmlns:a16="http://schemas.microsoft.com/office/drawing/2014/main" xmlns="" id="{45AAB59B-CAE5-4DD0-9652-DC23A6D63FF6}"/>
              </a:ext>
            </a:extLst>
          </p:cNvPr>
          <p:cNvSpPr/>
          <p:nvPr/>
        </p:nvSpPr>
        <p:spPr>
          <a:xfrm>
            <a:off x="1844675" y="5441950"/>
            <a:ext cx="758825" cy="24923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3B553B8F-2544-4972-9487-52C7B5CBB83C}"/>
              </a:ext>
            </a:extLst>
          </p:cNvPr>
          <p:cNvSpPr/>
          <p:nvPr/>
        </p:nvSpPr>
        <p:spPr>
          <a:xfrm>
            <a:off x="4760913" y="5827713"/>
            <a:ext cx="1192212" cy="2508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xmlns="" id="{0B959EBB-8A69-4334-8DE3-32F3BF3121BA}"/>
              </a:ext>
            </a:extLst>
          </p:cNvPr>
          <p:cNvSpPr/>
          <p:nvPr/>
        </p:nvSpPr>
        <p:spPr>
          <a:xfrm>
            <a:off x="3736975" y="6278563"/>
            <a:ext cx="2290763" cy="30003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pic>
        <p:nvPicPr>
          <p:cNvPr id="33805" name="그림 2">
            <a:extLst>
              <a:ext uri="{FF2B5EF4-FFF2-40B4-BE49-F238E27FC236}">
                <a16:creationId xmlns:a16="http://schemas.microsoft.com/office/drawing/2014/main" xmlns="" id="{94F50026-1552-4CD0-8A5C-1B8CF961D4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88" y="930275"/>
            <a:ext cx="5397500" cy="277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xmlns="" id="{DE13A5E2-7797-4690-A49C-29EB3C17E579}"/>
              </a:ext>
            </a:extLst>
          </p:cNvPr>
          <p:cNvSpPr/>
          <p:nvPr/>
        </p:nvSpPr>
        <p:spPr>
          <a:xfrm>
            <a:off x="2052638" y="3060700"/>
            <a:ext cx="431800" cy="2159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xmlns="" id="{551CA7E5-D5FE-4E30-9DDA-9E1DE0125A2F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2268538" y="3276600"/>
            <a:ext cx="0" cy="1016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>
            <a:extLst>
              <a:ext uri="{FF2B5EF4-FFF2-40B4-BE49-F238E27FC236}">
                <a16:creationId xmlns:a16="http://schemas.microsoft.com/office/drawing/2014/main" xmlns="" id="{C3215EAA-5291-4E0D-B2E3-E529FC1196F2}"/>
              </a:ext>
            </a:extLst>
          </p:cNvPr>
          <p:cNvSpPr txBox="1">
            <a:spLocks/>
          </p:cNvSpPr>
          <p:nvPr/>
        </p:nvSpPr>
        <p:spPr bwMode="auto">
          <a:xfrm>
            <a:off x="323850" y="73025"/>
            <a:ext cx="71278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kumimoji="0" lang="en-US" altLang="ko-KR" sz="2500" b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4-7</a:t>
            </a:r>
            <a:r>
              <a:rPr lang="en-US" altLang="ko-KR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미참여자</a:t>
            </a:r>
            <a:r>
              <a:rPr lang="en-US" altLang="ko-KR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미동의자</a:t>
            </a:r>
            <a:r>
              <a:rPr lang="en-US" altLang="ko-KR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r>
              <a:rPr lang="ko-KR" altLang="en-US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관리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xmlns="" id="{B17C7EAC-90BD-43DD-8693-8E536FE45528}"/>
              </a:ext>
            </a:extLst>
          </p:cNvPr>
          <p:cNvSpPr/>
          <p:nvPr/>
        </p:nvSpPr>
        <p:spPr>
          <a:xfrm>
            <a:off x="6513513" y="836613"/>
            <a:ext cx="2519362" cy="590391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graphicFrame>
        <p:nvGraphicFramePr>
          <p:cNvPr id="14" name="표 13">
            <a:extLst>
              <a:ext uri="{FF2B5EF4-FFF2-40B4-BE49-F238E27FC236}">
                <a16:creationId xmlns:a16="http://schemas.microsoft.com/office/drawing/2014/main" xmlns="" id="{A29AD147-6DB7-4527-8B03-977D6DA47BCE}"/>
              </a:ext>
            </a:extLst>
          </p:cNvPr>
          <p:cNvGraphicFramePr>
            <a:graphicFrameLocks noGrp="1"/>
          </p:cNvGraphicFramePr>
          <p:nvPr/>
        </p:nvGraphicFramePr>
        <p:xfrm>
          <a:off x="6513513" y="836613"/>
          <a:ext cx="2519362" cy="5645150"/>
        </p:xfrm>
        <a:graphic>
          <a:graphicData uri="http://schemas.openxmlformats.org/drawingml/2006/table">
            <a:tbl>
              <a:tblPr/>
              <a:tblGrid>
                <a:gridCol w="25193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1657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미참여자</a:t>
                      </a:r>
                      <a:r>
                        <a:rPr kumimoji="0" lang="en-US" altLang="ko-K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0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미동의자</a:t>
                      </a:r>
                      <a:r>
                        <a:rPr kumimoji="0" lang="en-US" altLang="ko-K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r>
                        <a:rPr kumimoji="0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등록</a:t>
                      </a:r>
                      <a:endParaRPr kumimoji="0" lang="ko-KR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1982" marR="35991" marT="45730" marB="457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7422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재취업지원서비스를 제공 받지 </a:t>
                      </a:r>
                      <a:endParaRPr kumimoji="0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E46C0A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않은 미참여자</a:t>
                      </a:r>
                      <a:r>
                        <a:rPr kumimoji="0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0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미동의자</a:t>
                      </a:r>
                      <a:r>
                        <a:rPr kumimoji="0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r>
                        <a:rPr kumimoji="0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등록 화면</a:t>
                      </a:r>
                    </a:p>
                  </a:txBody>
                  <a:tcPr marL="71982" marR="35991" marT="45730" marB="457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816071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미참여자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미동의자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명단 등록 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추가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버튼을 클릭하여 건 별로 참여자 입력하고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임시저장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삭제는 건 별로 바로 삭제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2.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엑셀파일 양식 등록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 – [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체크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]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하고 임시저장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** (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중요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파일양식을 다운로드 받은 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다음 해당 엑셀파일 형태에 따라서 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미참여자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미동의자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명단 작성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**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엑셀파일 형태 변경 시 미참여자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(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미동의자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등록 안될 수 있음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**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엑셀파일 안내사항 준수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3.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건 별 미참여자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미동의자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등록이나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엑셀파일 업로드 후 </a:t>
                      </a:r>
                      <a:r>
                        <a:rPr kumimoji="0" lang="ko-KR" altLang="en-US" sz="1000" b="1" i="0" u="sng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임시저장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을 클릭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하면 미참여동의자 등록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4.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정상적으로 미참여자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미동의자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등록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되면 </a:t>
                      </a:r>
                      <a:r>
                        <a:rPr kumimoji="0" lang="ko-KR" altLang="en-US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오류자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명단 탭에 있던 명단 자동  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삭제됨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5.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선택삭제 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 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선택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된 미참여자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미동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           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의자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삭제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6.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전체삭제 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전체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미참여자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미동의자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삭제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</a:t>
                      </a:r>
                    </a:p>
                  </a:txBody>
                  <a:tcPr marL="71982" marR="35991" marT="45730" marB="457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35848" name="그림 2">
            <a:extLst>
              <a:ext uri="{FF2B5EF4-FFF2-40B4-BE49-F238E27FC236}">
                <a16:creationId xmlns:a16="http://schemas.microsoft.com/office/drawing/2014/main" xmlns="" id="{2EAF2652-ACED-4A3F-AB66-6712B1E932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13" y="1382713"/>
            <a:ext cx="6118225" cy="463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xmlns="" id="{EC34B2D2-5F32-4DAD-90E1-CDD1EA83BBB5}"/>
              </a:ext>
            </a:extLst>
          </p:cNvPr>
          <p:cNvSpPr/>
          <p:nvPr/>
        </p:nvSpPr>
        <p:spPr>
          <a:xfrm>
            <a:off x="5724525" y="2786063"/>
            <a:ext cx="481013" cy="3952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xmlns="" id="{B2D76972-39BA-4D40-A468-2581D9D333C6}"/>
              </a:ext>
            </a:extLst>
          </p:cNvPr>
          <p:cNvSpPr/>
          <p:nvPr/>
        </p:nvSpPr>
        <p:spPr>
          <a:xfrm>
            <a:off x="5765800" y="3600450"/>
            <a:ext cx="466725" cy="40163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xmlns="" id="{58C5FA9E-2E89-465C-AD3F-5BACE1552C76}"/>
              </a:ext>
            </a:extLst>
          </p:cNvPr>
          <p:cNvSpPr/>
          <p:nvPr/>
        </p:nvSpPr>
        <p:spPr>
          <a:xfrm>
            <a:off x="5264150" y="4527550"/>
            <a:ext cx="1052513" cy="32385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xmlns="" id="{49926A80-91E6-4D0C-B64F-B0F8307CACFE}"/>
              </a:ext>
            </a:extLst>
          </p:cNvPr>
          <p:cNvSpPr/>
          <p:nvPr/>
        </p:nvSpPr>
        <p:spPr>
          <a:xfrm>
            <a:off x="1525588" y="5192713"/>
            <a:ext cx="1590675" cy="32543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C368A9A7-AAA4-462B-85C9-EB925354DA48}"/>
              </a:ext>
            </a:extLst>
          </p:cNvPr>
          <p:cNvSpPr/>
          <p:nvPr/>
        </p:nvSpPr>
        <p:spPr>
          <a:xfrm>
            <a:off x="5002213" y="5586413"/>
            <a:ext cx="1239837" cy="32385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xmlns="" id="{E7470B57-DC0F-4C75-B995-329CD8CA1AFB}"/>
              </a:ext>
            </a:extLst>
          </p:cNvPr>
          <p:cNvSpPr/>
          <p:nvPr/>
        </p:nvSpPr>
        <p:spPr>
          <a:xfrm>
            <a:off x="3009900" y="6030913"/>
            <a:ext cx="3335338" cy="42227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xmlns="" id="{0BA3AF46-86BF-4BA1-ADF9-2AFCCFFCB343}"/>
              </a:ext>
            </a:extLst>
          </p:cNvPr>
          <p:cNvSpPr/>
          <p:nvPr/>
        </p:nvSpPr>
        <p:spPr>
          <a:xfrm>
            <a:off x="3009900" y="6030913"/>
            <a:ext cx="3335338" cy="42227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pic>
        <p:nvPicPr>
          <p:cNvPr id="35856" name="그림 18">
            <a:extLst>
              <a:ext uri="{FF2B5EF4-FFF2-40B4-BE49-F238E27FC236}">
                <a16:creationId xmlns:a16="http://schemas.microsoft.com/office/drawing/2014/main" xmlns="" id="{5F6DB466-5A14-4F5C-A37A-69950BB41D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3238" y="6075363"/>
            <a:ext cx="326707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>
            <a:extLst>
              <a:ext uri="{FF2B5EF4-FFF2-40B4-BE49-F238E27FC236}">
                <a16:creationId xmlns:a16="http://schemas.microsoft.com/office/drawing/2014/main" xmlns="" id="{FE68559E-8245-4BEF-914F-46C660620064}"/>
              </a:ext>
            </a:extLst>
          </p:cNvPr>
          <p:cNvSpPr txBox="1">
            <a:spLocks/>
          </p:cNvSpPr>
          <p:nvPr/>
        </p:nvSpPr>
        <p:spPr bwMode="auto">
          <a:xfrm>
            <a:off x="323850" y="73025"/>
            <a:ext cx="71278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kumimoji="0" lang="en-US" altLang="ko-KR" sz="2500" b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4-8</a:t>
            </a:r>
            <a:r>
              <a:rPr lang="en-US" altLang="ko-KR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미참여자</a:t>
            </a:r>
            <a:r>
              <a:rPr lang="en-US" altLang="ko-KR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미동의자</a:t>
            </a:r>
            <a:r>
              <a:rPr lang="en-US" altLang="ko-KR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r>
              <a:rPr lang="ko-KR" altLang="en-US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관리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xmlns="" id="{44E8420F-33E7-49E3-B87F-DC91036C4DD9}"/>
              </a:ext>
            </a:extLst>
          </p:cNvPr>
          <p:cNvSpPr/>
          <p:nvPr/>
        </p:nvSpPr>
        <p:spPr>
          <a:xfrm>
            <a:off x="6513513" y="836613"/>
            <a:ext cx="2519362" cy="590391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xmlns="" id="{DCC24C6C-F0F6-493B-810F-7F1A667BF744}"/>
              </a:ext>
            </a:extLst>
          </p:cNvPr>
          <p:cNvGraphicFramePr>
            <a:graphicFrameLocks noGrp="1"/>
          </p:cNvGraphicFramePr>
          <p:nvPr/>
        </p:nvGraphicFramePr>
        <p:xfrm>
          <a:off x="6526213" y="836613"/>
          <a:ext cx="2519362" cy="4730750"/>
        </p:xfrm>
        <a:graphic>
          <a:graphicData uri="http://schemas.openxmlformats.org/drawingml/2006/table">
            <a:tbl>
              <a:tblPr/>
              <a:tblGrid>
                <a:gridCol w="25193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1575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미참여자</a:t>
                      </a:r>
                      <a:r>
                        <a:rPr kumimoji="0" lang="en-US" altLang="ko-K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0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미동의자</a:t>
                      </a:r>
                      <a:r>
                        <a:rPr kumimoji="0" lang="en-US" altLang="ko-K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r>
                        <a:rPr kumimoji="0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엑셀 등록 </a:t>
                      </a:r>
                      <a:endParaRPr kumimoji="0" lang="ko-KR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1982" marR="35991"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732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엑셀 파일 입력 양식</a:t>
                      </a:r>
                    </a:p>
                  </a:txBody>
                  <a:tcPr marL="71982" marR="35991"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01852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미참여자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미동의자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는 법인번호를 기준으로 소속되어 있는 사업장관리번호에 해당하는 모든 미참여자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미동의자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대상자 입력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 startAt="2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성명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주민등록번호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비고 입력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*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비고는 필수 입력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 startAt="3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미참여자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미동의자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명단이 등록되면 오류자명단에서 고용보험 누락자 자동 삭제됨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 startAt="4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고용보험에 등록된 해당 기업의 재취업지원대상자 이외에 입력한 미참여동의자 및 입력 오류자는 오류자명단에 기업추가자에서 조회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 startAt="4"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 startAt="4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엑셀파일을 다운받은 후  입력사항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사항을 꼭 확인하여 입력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1982" marR="35991"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37896" name="그림 1">
            <a:extLst>
              <a:ext uri="{FF2B5EF4-FFF2-40B4-BE49-F238E27FC236}">
                <a16:creationId xmlns:a16="http://schemas.microsoft.com/office/drawing/2014/main" xmlns="" id="{28EDECCD-97C5-47E0-8099-321F58073F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290638"/>
            <a:ext cx="6049963" cy="451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>
            <a:extLst>
              <a:ext uri="{FF2B5EF4-FFF2-40B4-BE49-F238E27FC236}">
                <a16:creationId xmlns:a16="http://schemas.microsoft.com/office/drawing/2014/main" xmlns="" id="{CAA2A8DA-8CBB-4EF7-8C9B-1020A1434811}"/>
              </a:ext>
            </a:extLst>
          </p:cNvPr>
          <p:cNvSpPr txBox="1">
            <a:spLocks/>
          </p:cNvSpPr>
          <p:nvPr/>
        </p:nvSpPr>
        <p:spPr bwMode="auto">
          <a:xfrm>
            <a:off x="323850" y="73025"/>
            <a:ext cx="71278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kumimoji="0" lang="en-US" altLang="ko-KR" sz="2500" b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4-9</a:t>
            </a:r>
            <a:r>
              <a:rPr lang="en-US" altLang="ko-KR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미참여자</a:t>
            </a:r>
            <a:r>
              <a:rPr lang="en-US" altLang="ko-KR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미동의자</a:t>
            </a:r>
            <a:r>
              <a:rPr lang="en-US" altLang="ko-KR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r>
              <a:rPr lang="ko-KR" altLang="en-US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관리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xmlns="" id="{E91956C0-19BB-4CEF-ABAB-6431E3F2A8BC}"/>
              </a:ext>
            </a:extLst>
          </p:cNvPr>
          <p:cNvSpPr/>
          <p:nvPr/>
        </p:nvSpPr>
        <p:spPr>
          <a:xfrm>
            <a:off x="6513513" y="836613"/>
            <a:ext cx="2519362" cy="590391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xmlns="" id="{EC5CDBEF-3E6D-4471-811D-0D2DB03367DA}"/>
              </a:ext>
            </a:extLst>
          </p:cNvPr>
          <p:cNvGraphicFramePr>
            <a:graphicFrameLocks noGrp="1"/>
          </p:cNvGraphicFramePr>
          <p:nvPr/>
        </p:nvGraphicFramePr>
        <p:xfrm>
          <a:off x="6513513" y="836613"/>
          <a:ext cx="2519362" cy="4329112"/>
        </p:xfrm>
        <a:graphic>
          <a:graphicData uri="http://schemas.openxmlformats.org/drawingml/2006/table">
            <a:tbl>
              <a:tblPr/>
              <a:tblGrid>
                <a:gridCol w="25193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579179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미참여자</a:t>
                      </a:r>
                      <a:r>
                        <a:rPr kumimoji="0" lang="en-US" altLang="ko-K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0" lang="ko-KR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미동의자</a:t>
                      </a:r>
                      <a:r>
                        <a:rPr kumimoji="0" lang="en-US" altLang="ko-K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r>
                        <a:rPr kumimoji="0" lang="ko-KR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조회 </a:t>
                      </a:r>
                      <a:r>
                        <a:rPr kumimoji="0" lang="en-US" altLang="ko-K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/</a:t>
                      </a:r>
                      <a:r>
                        <a:rPr kumimoji="0" lang="ko-KR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수정</a:t>
                      </a:r>
                    </a:p>
                  </a:txBody>
                  <a:tcPr marL="71982" marR="35991"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7382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미참여자</a:t>
                      </a:r>
                      <a:r>
                        <a:rPr kumimoji="0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0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미동의자</a:t>
                      </a:r>
                      <a:r>
                        <a:rPr kumimoji="0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r>
                        <a:rPr kumimoji="0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검색 및 등록한 내용 수정하는 화면</a:t>
                      </a:r>
                    </a:p>
                  </a:txBody>
                  <a:tcPr marL="71982" marR="35991"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292551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사업장관리번호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성명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생년월일로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조회 가능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 startAt="2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등록된 미참여자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미동의자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의 수정이 필요한 경우 성명을 클릭하면 팝업에서 비고 내용을 수정 가능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 startAt="3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수정 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비고 수정 가능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1982" marR="35991"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39944" name="그림 2">
            <a:extLst>
              <a:ext uri="{FF2B5EF4-FFF2-40B4-BE49-F238E27FC236}">
                <a16:creationId xmlns:a16="http://schemas.microsoft.com/office/drawing/2014/main" xmlns="" id="{11E28CF6-312F-4A40-8657-AC0A57BA75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968375"/>
            <a:ext cx="6029325" cy="370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xmlns="" id="{9096DECE-446B-443D-AEE0-85AD5E722382}"/>
              </a:ext>
            </a:extLst>
          </p:cNvPr>
          <p:cNvSpPr/>
          <p:nvPr/>
        </p:nvSpPr>
        <p:spPr>
          <a:xfrm>
            <a:off x="2070100" y="3325813"/>
            <a:ext cx="431800" cy="2159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xmlns="" id="{E7399066-5FCB-4C9E-86EA-60FE95534440}"/>
              </a:ext>
            </a:extLst>
          </p:cNvPr>
          <p:cNvCxnSpPr>
            <a:cxnSpLocks/>
            <a:stCxn id="10" idx="2"/>
            <a:endCxn id="39947" idx="0"/>
          </p:cNvCxnSpPr>
          <p:nvPr/>
        </p:nvCxnSpPr>
        <p:spPr>
          <a:xfrm flipH="1">
            <a:off x="2230438" y="3541713"/>
            <a:ext cx="55562" cy="11985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947" name="그림 6">
            <a:extLst>
              <a:ext uri="{FF2B5EF4-FFF2-40B4-BE49-F238E27FC236}">
                <a16:creationId xmlns:a16="http://schemas.microsoft.com/office/drawing/2014/main" xmlns="" id="{8C84131D-5359-4A27-8F49-46CC1917C7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8" y="4740275"/>
            <a:ext cx="3935412" cy="18319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직사각형 13">
            <a:extLst>
              <a:ext uri="{FF2B5EF4-FFF2-40B4-BE49-F238E27FC236}">
                <a16:creationId xmlns:a16="http://schemas.microsoft.com/office/drawing/2014/main" xmlns="" id="{68D1C6DA-E1F1-4917-812F-B6C18E10C34A}"/>
              </a:ext>
            </a:extLst>
          </p:cNvPr>
          <p:cNvSpPr/>
          <p:nvPr/>
        </p:nvSpPr>
        <p:spPr>
          <a:xfrm>
            <a:off x="346075" y="5640388"/>
            <a:ext cx="3787775" cy="3317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xmlns="" id="{864C61BD-0932-4350-A38E-DDA1E6CE58BE}"/>
              </a:ext>
            </a:extLst>
          </p:cNvPr>
          <p:cNvSpPr/>
          <p:nvPr/>
        </p:nvSpPr>
        <p:spPr>
          <a:xfrm>
            <a:off x="2373313" y="6230938"/>
            <a:ext cx="1835150" cy="33813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>
            <a:extLst>
              <a:ext uri="{FF2B5EF4-FFF2-40B4-BE49-F238E27FC236}">
                <a16:creationId xmlns:a16="http://schemas.microsoft.com/office/drawing/2014/main" xmlns="" id="{28F4FD45-4346-48C8-923B-A9D1A15F1FFE}"/>
              </a:ext>
            </a:extLst>
          </p:cNvPr>
          <p:cNvSpPr txBox="1">
            <a:spLocks/>
          </p:cNvSpPr>
          <p:nvPr/>
        </p:nvSpPr>
        <p:spPr bwMode="auto">
          <a:xfrm>
            <a:off x="323850" y="73025"/>
            <a:ext cx="71278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kumimoji="0" lang="en-US" altLang="ko-KR" sz="2500" b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1-1</a:t>
            </a:r>
            <a:r>
              <a:rPr lang="en-US" altLang="ko-KR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재취업지원 의무화제도 개요</a:t>
            </a:r>
            <a:endParaRPr lang="en-US" altLang="ko-KR" sz="250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7" name="모서리가 둥근 직사각형 6">
            <a:extLst>
              <a:ext uri="{FF2B5EF4-FFF2-40B4-BE49-F238E27FC236}">
                <a16:creationId xmlns:a16="http://schemas.microsoft.com/office/drawing/2014/main" xmlns="" id="{28D01D61-73D0-4FD2-9065-D296CA414044}"/>
              </a:ext>
            </a:extLst>
          </p:cNvPr>
          <p:cNvSpPr/>
          <p:nvPr/>
        </p:nvSpPr>
        <p:spPr>
          <a:xfrm>
            <a:off x="250825" y="981075"/>
            <a:ext cx="8642350" cy="5400675"/>
          </a:xfrm>
          <a:prstGeom prst="roundRect">
            <a:avLst>
              <a:gd name="adj" fmla="val 7869"/>
            </a:avLst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latinLnBrk="1" hangingPunct="1">
              <a:defRPr/>
            </a:pPr>
            <a:r>
              <a:rPr lang="ko-KR" altLang="en-US" b="1" dirty="0">
                <a:solidFill>
                  <a:schemeClr val="tx1"/>
                </a:solidFill>
              </a:rPr>
              <a:t>재취업지원서비스 의무화제도</a:t>
            </a:r>
            <a:r>
              <a:rPr lang="en-US" altLang="ko-KR" sz="1400" b="1" dirty="0">
                <a:solidFill>
                  <a:schemeClr val="tx1"/>
                </a:solidFill>
              </a:rPr>
              <a:t/>
            </a:r>
            <a:br>
              <a:rPr lang="en-US" altLang="ko-KR" sz="1400" b="1" dirty="0">
                <a:solidFill>
                  <a:schemeClr val="tx1"/>
                </a:solidFill>
              </a:rPr>
            </a:br>
            <a:endParaRPr lang="en-US" altLang="ko-KR" sz="1400" b="1" dirty="0">
              <a:solidFill>
                <a:schemeClr val="tx1"/>
              </a:solidFill>
            </a:endParaRPr>
          </a:p>
          <a:p>
            <a:pPr eaLnBrk="1" latinLnBrk="1" hangingPunct="1">
              <a:defRPr/>
            </a:pPr>
            <a:endParaRPr lang="ko-KR" altLang="en-US" sz="1400" dirty="0">
              <a:solidFill>
                <a:schemeClr val="tx1"/>
              </a:solidFill>
            </a:endParaRPr>
          </a:p>
          <a:p>
            <a:pPr marL="360000" indent="-269875" eaLnBrk="1" latinLnBrk="1" hangingPunct="1">
              <a:buFont typeface="Wingdings" panose="05000000000000000000" pitchFamily="2" charset="2"/>
              <a:buChar char="Ø"/>
              <a:defRPr/>
            </a:pPr>
            <a:r>
              <a:rPr lang="ko-KR" altLang="en-US" sz="1400" b="1" dirty="0">
                <a:solidFill>
                  <a:schemeClr val="tx1"/>
                </a:solidFill>
              </a:rPr>
              <a:t>의무대상사업주</a:t>
            </a:r>
            <a:r>
              <a:rPr lang="ko-KR" altLang="en-US" sz="1400" dirty="0">
                <a:solidFill>
                  <a:schemeClr val="tx1"/>
                </a:solidFill>
              </a:rPr>
              <a:t> </a:t>
            </a:r>
            <a:r>
              <a:rPr lang="en-US" altLang="ko-KR" sz="1400" dirty="0">
                <a:solidFill>
                  <a:schemeClr val="tx1"/>
                </a:solidFill>
              </a:rPr>
              <a:t>:  </a:t>
            </a:r>
            <a:r>
              <a:rPr lang="ko-KR" altLang="en-US" sz="1400" dirty="0">
                <a:solidFill>
                  <a:schemeClr val="tx1"/>
                </a:solidFill>
              </a:rPr>
              <a:t>전년도 매월 말 </a:t>
            </a:r>
            <a:r>
              <a:rPr lang="ko-KR" altLang="en-US" sz="1400" b="1" u="sng" dirty="0">
                <a:solidFill>
                  <a:schemeClr val="tx1"/>
                </a:solidFill>
              </a:rPr>
              <a:t>고용보험 피보험자 수의 평균이 </a:t>
            </a:r>
            <a:r>
              <a:rPr lang="en-US" altLang="ko-KR" sz="1400" b="1" u="sng" dirty="0">
                <a:solidFill>
                  <a:schemeClr val="tx1"/>
                </a:solidFill>
              </a:rPr>
              <a:t>1,000</a:t>
            </a:r>
            <a:r>
              <a:rPr lang="ko-KR" altLang="en-US" sz="1400" b="1" u="sng" dirty="0">
                <a:solidFill>
                  <a:schemeClr val="tx1"/>
                </a:solidFill>
              </a:rPr>
              <a:t>명 이상</a:t>
            </a:r>
            <a:r>
              <a:rPr lang="ko-KR" altLang="en-US" sz="1400" dirty="0">
                <a:solidFill>
                  <a:schemeClr val="tx1"/>
                </a:solidFill>
              </a:rPr>
              <a:t>인 사업의 사업주</a:t>
            </a:r>
            <a:endParaRPr lang="en-US" altLang="ko-KR" sz="1400" dirty="0">
              <a:solidFill>
                <a:schemeClr val="tx1"/>
              </a:solidFill>
            </a:endParaRPr>
          </a:p>
          <a:p>
            <a:pPr marL="268288" eaLnBrk="1" latinLnBrk="1" hangingPunct="1">
              <a:defRPr/>
            </a:pPr>
            <a:endParaRPr lang="en-US" altLang="ko-KR" sz="1400" dirty="0">
              <a:solidFill>
                <a:schemeClr val="tx1"/>
              </a:solidFill>
            </a:endParaRPr>
          </a:p>
          <a:p>
            <a:pPr marL="538163" indent="-269875" eaLnBrk="1" latinLnBrk="1" hangingPunct="1">
              <a:buFont typeface="Wingdings" panose="05000000000000000000" pitchFamily="2" charset="2"/>
              <a:buChar char="Ø"/>
              <a:defRPr/>
            </a:pPr>
            <a:endParaRPr lang="en-US" altLang="ko-KR" sz="1400" dirty="0">
              <a:solidFill>
                <a:schemeClr val="tx1"/>
              </a:solidFill>
            </a:endParaRPr>
          </a:p>
          <a:p>
            <a:pPr marL="360000" indent="-269875" eaLnBrk="1" latinLnBrk="1" hangingPunct="1">
              <a:buFont typeface="Wingdings" panose="05000000000000000000" pitchFamily="2" charset="2"/>
              <a:buChar char="Ø"/>
              <a:defRPr/>
            </a:pPr>
            <a:r>
              <a:rPr lang="ko-KR" altLang="en-US" sz="1400" b="1" dirty="0">
                <a:solidFill>
                  <a:schemeClr val="tx1"/>
                </a:solidFill>
              </a:rPr>
              <a:t>의무제공 대상 근로자 </a:t>
            </a:r>
            <a:r>
              <a:rPr lang="en-US" altLang="ko-KR" sz="1400" dirty="0">
                <a:solidFill>
                  <a:schemeClr val="tx1"/>
                </a:solidFill>
              </a:rPr>
              <a:t>:  </a:t>
            </a:r>
            <a:r>
              <a:rPr lang="en-US" altLang="ko-KR" sz="1400" b="1" u="sng" dirty="0">
                <a:solidFill>
                  <a:schemeClr val="tx1"/>
                </a:solidFill>
              </a:rPr>
              <a:t>1</a:t>
            </a:r>
            <a:r>
              <a:rPr lang="ko-KR" altLang="en-US" sz="1400" b="1" u="sng" dirty="0">
                <a:solidFill>
                  <a:schemeClr val="tx1"/>
                </a:solidFill>
              </a:rPr>
              <a:t>년 이상</a:t>
            </a:r>
            <a:r>
              <a:rPr lang="en-US" altLang="ko-KR" sz="1400" b="1" u="sng" dirty="0">
                <a:solidFill>
                  <a:schemeClr val="tx1"/>
                </a:solidFill>
              </a:rPr>
              <a:t>(</a:t>
            </a:r>
            <a:r>
              <a:rPr lang="ko-KR" altLang="en-US" sz="1400" b="1" u="sng" dirty="0">
                <a:solidFill>
                  <a:schemeClr val="tx1"/>
                </a:solidFill>
              </a:rPr>
              <a:t>계약직은 </a:t>
            </a:r>
            <a:r>
              <a:rPr lang="en-US" altLang="ko-KR" sz="1400" b="1" u="sng" dirty="0">
                <a:solidFill>
                  <a:schemeClr val="tx1"/>
                </a:solidFill>
              </a:rPr>
              <a:t>3</a:t>
            </a:r>
            <a:r>
              <a:rPr lang="ko-KR" altLang="en-US" sz="1400" b="1" u="sng" dirty="0">
                <a:solidFill>
                  <a:schemeClr val="tx1"/>
                </a:solidFill>
              </a:rPr>
              <a:t>년 이상</a:t>
            </a:r>
            <a:r>
              <a:rPr lang="en-US" altLang="ko-KR" sz="1400" b="1" u="sng" dirty="0">
                <a:solidFill>
                  <a:schemeClr val="tx1"/>
                </a:solidFill>
              </a:rPr>
              <a:t>) </a:t>
            </a:r>
            <a:r>
              <a:rPr lang="ko-KR" altLang="en-US" sz="1400" b="1" u="sng" dirty="0">
                <a:solidFill>
                  <a:schemeClr val="tx1"/>
                </a:solidFill>
              </a:rPr>
              <a:t>근속한 </a:t>
            </a:r>
            <a:r>
              <a:rPr lang="en-US" altLang="ko-KR" sz="1400" b="1" u="sng" dirty="0">
                <a:solidFill>
                  <a:schemeClr val="tx1"/>
                </a:solidFill>
              </a:rPr>
              <a:t>50</a:t>
            </a:r>
            <a:r>
              <a:rPr lang="ko-KR" altLang="en-US" sz="1400" b="1" u="sng" dirty="0">
                <a:solidFill>
                  <a:schemeClr val="tx1"/>
                </a:solidFill>
              </a:rPr>
              <a:t>세 이상의 비자발적</a:t>
            </a:r>
            <a:r>
              <a:rPr lang="en-US" altLang="ko-KR" sz="1400" dirty="0">
                <a:solidFill>
                  <a:schemeClr val="tx1"/>
                </a:solidFill>
              </a:rPr>
              <a:t>(</a:t>
            </a:r>
            <a:r>
              <a:rPr lang="ko-KR" altLang="en-US" sz="1400" dirty="0">
                <a:solidFill>
                  <a:schemeClr val="tx1"/>
                </a:solidFill>
              </a:rPr>
              <a:t>정년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경영상</a:t>
            </a:r>
            <a:endParaRPr lang="en-US" altLang="ko-KR" sz="1400" dirty="0">
              <a:solidFill>
                <a:schemeClr val="tx1"/>
              </a:solidFill>
            </a:endParaRPr>
          </a:p>
          <a:p>
            <a:pPr marL="90125" eaLnBrk="1" latinLnBrk="1" hangingPunct="1">
              <a:defRPr/>
            </a:pPr>
            <a:r>
              <a:rPr lang="ko-KR" altLang="en-US" sz="1400" dirty="0">
                <a:solidFill>
                  <a:schemeClr val="tx1"/>
                </a:solidFill>
              </a:rPr>
              <a:t>                        </a:t>
            </a:r>
            <a:endParaRPr lang="en-US" altLang="ko-KR" sz="1400" dirty="0">
              <a:solidFill>
                <a:schemeClr val="tx1"/>
              </a:solidFill>
            </a:endParaRPr>
          </a:p>
          <a:p>
            <a:pPr marL="268288" eaLnBrk="1" latinLnBrk="1" hangingPunct="1"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                                 </a:t>
            </a:r>
            <a:r>
              <a:rPr lang="ko-KR" altLang="en-US" sz="1400" dirty="0">
                <a:solidFill>
                  <a:schemeClr val="tx1"/>
                </a:solidFill>
              </a:rPr>
              <a:t>필요 등</a:t>
            </a:r>
            <a:r>
              <a:rPr lang="en-US" altLang="ko-KR" sz="1400" dirty="0">
                <a:solidFill>
                  <a:schemeClr val="tx1"/>
                </a:solidFill>
              </a:rPr>
              <a:t>) </a:t>
            </a:r>
            <a:r>
              <a:rPr lang="ko-KR" altLang="en-US" sz="1400" dirty="0">
                <a:solidFill>
                  <a:schemeClr val="tx1"/>
                </a:solidFill>
              </a:rPr>
              <a:t>사유로 이직하는 근로자</a:t>
            </a:r>
            <a:endParaRPr lang="en-US" altLang="ko-KR" sz="1400" dirty="0">
              <a:solidFill>
                <a:schemeClr val="tx1"/>
              </a:solidFill>
            </a:endParaRPr>
          </a:p>
          <a:p>
            <a:pPr marL="268288" eaLnBrk="1" latinLnBrk="1" hangingPunct="1">
              <a:defRPr/>
            </a:pPr>
            <a:endParaRPr lang="en-US" altLang="ko-KR" sz="1400" dirty="0">
              <a:solidFill>
                <a:schemeClr val="tx1"/>
              </a:solidFill>
            </a:endParaRPr>
          </a:p>
          <a:p>
            <a:pPr marL="360000" indent="-269875" eaLnBrk="1" latinLnBrk="1" hangingPunct="1">
              <a:buFont typeface="Wingdings" panose="05000000000000000000" pitchFamily="2" charset="2"/>
              <a:buChar char="Ø"/>
              <a:defRPr/>
            </a:pPr>
            <a:r>
              <a:rPr lang="ko-KR" altLang="en-US" sz="1400" b="1" dirty="0">
                <a:solidFill>
                  <a:schemeClr val="tx1"/>
                </a:solidFill>
              </a:rPr>
              <a:t>재취업지원 서비스</a:t>
            </a:r>
            <a:r>
              <a:rPr lang="ko-KR" altLang="en-US" sz="1400" dirty="0">
                <a:solidFill>
                  <a:schemeClr val="tx1"/>
                </a:solidFill>
              </a:rPr>
              <a:t> </a:t>
            </a:r>
            <a:r>
              <a:rPr lang="en-US" altLang="ko-KR" sz="1400" dirty="0">
                <a:solidFill>
                  <a:schemeClr val="tx1"/>
                </a:solidFill>
              </a:rPr>
              <a:t>:  </a:t>
            </a:r>
            <a:r>
              <a:rPr lang="ko-KR" altLang="en-US" sz="1400" dirty="0">
                <a:solidFill>
                  <a:schemeClr val="tx1"/>
                </a:solidFill>
              </a:rPr>
              <a:t>이직하는 근로자의 재취업 또는 창업을 위해 제공하는 </a:t>
            </a:r>
            <a:r>
              <a:rPr lang="ko-KR" altLang="en-US" sz="1400" b="1" dirty="0">
                <a:solidFill>
                  <a:schemeClr val="tx1"/>
                </a:solidFill>
              </a:rPr>
              <a:t>진로설계</a:t>
            </a:r>
            <a:r>
              <a:rPr lang="en-US" altLang="ko-KR" sz="1400" b="1" dirty="0">
                <a:solidFill>
                  <a:schemeClr val="tx1"/>
                </a:solidFill>
              </a:rPr>
              <a:t>, </a:t>
            </a:r>
            <a:r>
              <a:rPr lang="ko-KR" altLang="en-US" sz="1400" b="1" dirty="0">
                <a:solidFill>
                  <a:schemeClr val="tx1"/>
                </a:solidFill>
              </a:rPr>
              <a:t>취업알선</a:t>
            </a:r>
            <a:r>
              <a:rPr lang="en-US" altLang="ko-KR" sz="1400" b="1" dirty="0">
                <a:solidFill>
                  <a:schemeClr val="tx1"/>
                </a:solidFill>
              </a:rPr>
              <a:t>,  </a:t>
            </a:r>
          </a:p>
          <a:p>
            <a:pPr marL="90125" eaLnBrk="1" latinLnBrk="1" hangingPunct="1">
              <a:defRPr/>
            </a:pPr>
            <a:r>
              <a:rPr lang="en-US" altLang="ko-KR" sz="1400" b="1" dirty="0">
                <a:solidFill>
                  <a:schemeClr val="tx1"/>
                </a:solidFill>
              </a:rPr>
              <a:t>                                </a:t>
            </a:r>
          </a:p>
          <a:p>
            <a:pPr marL="268288" eaLnBrk="1" latinLnBrk="1" hangingPunct="1">
              <a:defRPr/>
            </a:pPr>
            <a:r>
              <a:rPr lang="en-US" altLang="ko-KR" sz="1400" b="1" dirty="0">
                <a:solidFill>
                  <a:schemeClr val="tx1"/>
                </a:solidFill>
              </a:rPr>
              <a:t>                              </a:t>
            </a:r>
            <a:r>
              <a:rPr lang="ko-KR" altLang="en-US" sz="1400" b="1" dirty="0" err="1">
                <a:solidFill>
                  <a:schemeClr val="tx1"/>
                </a:solidFill>
              </a:rPr>
              <a:t>취</a:t>
            </a:r>
            <a:r>
              <a:rPr lang="en-US" altLang="ko-KR" sz="1400" b="1" dirty="0">
                <a:solidFill>
                  <a:schemeClr val="tx1"/>
                </a:solidFill>
              </a:rPr>
              <a:t>.</a:t>
            </a:r>
            <a:r>
              <a:rPr lang="ko-KR" altLang="en-US" sz="1400" b="1" dirty="0">
                <a:solidFill>
                  <a:schemeClr val="tx1"/>
                </a:solidFill>
              </a:rPr>
              <a:t>창업 교육</a:t>
            </a:r>
            <a:r>
              <a:rPr lang="en-US" altLang="ko-KR" sz="1400" b="1" dirty="0">
                <a:solidFill>
                  <a:schemeClr val="tx1"/>
                </a:solidFill>
              </a:rPr>
              <a:t>, </a:t>
            </a:r>
            <a:r>
              <a:rPr lang="ko-KR" altLang="en-US" sz="1400" b="1" dirty="0">
                <a:solidFill>
                  <a:schemeClr val="tx1"/>
                </a:solidFill>
              </a:rPr>
              <a:t>그 외 고용노동부장관이 인정하는 서비스 </a:t>
            </a:r>
            <a:r>
              <a:rPr lang="ko-KR" altLang="en-US" sz="1400" dirty="0">
                <a:solidFill>
                  <a:schemeClr val="tx1"/>
                </a:solidFill>
              </a:rPr>
              <a:t>등</a:t>
            </a:r>
            <a:endParaRPr lang="en-US" altLang="ko-KR" sz="1400" dirty="0">
              <a:solidFill>
                <a:schemeClr val="tx1"/>
              </a:solidFill>
            </a:endParaRPr>
          </a:p>
          <a:p>
            <a:pPr marL="268288" eaLnBrk="1" latinLnBrk="1" hangingPunct="1">
              <a:defRPr/>
            </a:pPr>
            <a:endParaRPr lang="en-US" altLang="ko-KR" sz="1400" dirty="0">
              <a:solidFill>
                <a:schemeClr val="tx1"/>
              </a:solidFill>
            </a:endParaRPr>
          </a:p>
          <a:p>
            <a:pPr marL="268288" eaLnBrk="1" latinLnBrk="1" hangingPunct="1">
              <a:defRPr/>
            </a:pPr>
            <a:endParaRPr lang="en-US" altLang="ko-KR" sz="1400" dirty="0">
              <a:solidFill>
                <a:schemeClr val="tx1"/>
              </a:solidFill>
            </a:endParaRPr>
          </a:p>
          <a:p>
            <a:pPr marL="360000" indent="-269875" eaLnBrk="1" latinLnBrk="1" hangingPunct="1">
              <a:buFont typeface="Wingdings" panose="05000000000000000000" pitchFamily="2" charset="2"/>
              <a:buChar char="Ø"/>
              <a:defRPr/>
            </a:pPr>
            <a:r>
              <a:rPr lang="ko-KR" altLang="en-US" sz="1400" b="1" dirty="0">
                <a:solidFill>
                  <a:schemeClr val="tx1"/>
                </a:solidFill>
              </a:rPr>
              <a:t>제공시기</a:t>
            </a:r>
            <a:r>
              <a:rPr lang="ko-KR" altLang="en-US" sz="1400" dirty="0">
                <a:solidFill>
                  <a:schemeClr val="tx1"/>
                </a:solidFill>
              </a:rPr>
              <a:t> </a:t>
            </a:r>
            <a:r>
              <a:rPr lang="en-US" altLang="ko-KR" sz="1400" dirty="0">
                <a:solidFill>
                  <a:schemeClr val="tx1"/>
                </a:solidFill>
              </a:rPr>
              <a:t>:  </a:t>
            </a:r>
            <a:r>
              <a:rPr lang="ko-KR" altLang="en-US" sz="1400" dirty="0">
                <a:solidFill>
                  <a:schemeClr val="tx1"/>
                </a:solidFill>
              </a:rPr>
              <a:t>해당 근로자 이직</a:t>
            </a:r>
            <a:r>
              <a:rPr lang="en-US" altLang="ko-KR" sz="1400" dirty="0">
                <a:solidFill>
                  <a:schemeClr val="tx1"/>
                </a:solidFill>
              </a:rPr>
              <a:t>(</a:t>
            </a:r>
            <a:r>
              <a:rPr lang="ko-KR" altLang="en-US" sz="1400" dirty="0">
                <a:solidFill>
                  <a:schemeClr val="tx1"/>
                </a:solidFill>
              </a:rPr>
              <a:t>예정</a:t>
            </a:r>
            <a:r>
              <a:rPr lang="en-US" altLang="ko-KR" sz="1400" dirty="0">
                <a:solidFill>
                  <a:schemeClr val="tx1"/>
                </a:solidFill>
              </a:rPr>
              <a:t>)</a:t>
            </a:r>
            <a:r>
              <a:rPr lang="ko-KR" altLang="en-US" sz="1400" dirty="0">
                <a:solidFill>
                  <a:schemeClr val="tx1"/>
                </a:solidFill>
              </a:rPr>
              <a:t>일 직전 </a:t>
            </a:r>
            <a:r>
              <a:rPr lang="en-US" altLang="ko-KR" sz="1400" dirty="0">
                <a:solidFill>
                  <a:schemeClr val="tx1"/>
                </a:solidFill>
              </a:rPr>
              <a:t>3</a:t>
            </a:r>
            <a:r>
              <a:rPr lang="ko-KR" altLang="en-US" sz="1400" dirty="0">
                <a:solidFill>
                  <a:schemeClr val="tx1"/>
                </a:solidFill>
              </a:rPr>
              <a:t>년 이내에 제공</a:t>
            </a:r>
            <a:endParaRPr lang="en-US" altLang="ko-KR" sz="1400" dirty="0">
              <a:solidFill>
                <a:schemeClr val="tx1"/>
              </a:solidFill>
            </a:endParaRPr>
          </a:p>
          <a:p>
            <a:pPr marL="268288" eaLnBrk="1" latinLnBrk="1" hangingPunct="1"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                   </a:t>
            </a:r>
          </a:p>
          <a:p>
            <a:pPr marL="268288" eaLnBrk="1" latinLnBrk="1" hangingPunct="1"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                 </a:t>
            </a:r>
            <a:r>
              <a:rPr lang="ko-KR" altLang="en-US" sz="1400" dirty="0">
                <a:solidFill>
                  <a:schemeClr val="tx1"/>
                </a:solidFill>
              </a:rPr>
              <a:t>경영상 퇴직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희망퇴직 등의 경우 이직 전 </a:t>
            </a:r>
            <a:r>
              <a:rPr lang="en-US" altLang="ko-KR" sz="1400" dirty="0">
                <a:solidFill>
                  <a:schemeClr val="tx1"/>
                </a:solidFill>
              </a:rPr>
              <a:t>1</a:t>
            </a:r>
            <a:r>
              <a:rPr lang="ko-KR" altLang="en-US" sz="1400" dirty="0">
                <a:solidFill>
                  <a:schemeClr val="tx1"/>
                </a:solidFill>
              </a:rPr>
              <a:t>년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이직 후 </a:t>
            </a:r>
            <a:r>
              <a:rPr lang="en-US" altLang="ko-KR" sz="1400" dirty="0">
                <a:solidFill>
                  <a:schemeClr val="tx1"/>
                </a:solidFill>
              </a:rPr>
              <a:t>6</a:t>
            </a:r>
            <a:r>
              <a:rPr lang="ko-KR" altLang="en-US" sz="1400" dirty="0">
                <a:solidFill>
                  <a:schemeClr val="tx1"/>
                </a:solidFill>
              </a:rPr>
              <a:t>개월 이내 제공</a:t>
            </a:r>
            <a:endParaRPr lang="en-US" altLang="ko-KR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>
            <a:extLst>
              <a:ext uri="{FF2B5EF4-FFF2-40B4-BE49-F238E27FC236}">
                <a16:creationId xmlns:a16="http://schemas.microsoft.com/office/drawing/2014/main" xmlns="" id="{240749C3-F23C-4D6A-902F-F7D5D060A575}"/>
              </a:ext>
            </a:extLst>
          </p:cNvPr>
          <p:cNvSpPr txBox="1">
            <a:spLocks/>
          </p:cNvSpPr>
          <p:nvPr/>
        </p:nvSpPr>
        <p:spPr bwMode="auto">
          <a:xfrm>
            <a:off x="323850" y="73025"/>
            <a:ext cx="71278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kumimoji="0" lang="en-US" altLang="ko-KR" sz="2500" b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4-10</a:t>
            </a:r>
            <a:r>
              <a:rPr lang="en-US" altLang="ko-KR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오류자 관리</a:t>
            </a:r>
            <a:endParaRPr lang="en-US" altLang="ko-KR" sz="250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xmlns="" id="{52DB525D-6088-4CB6-835F-200B02C2A900}"/>
              </a:ext>
            </a:extLst>
          </p:cNvPr>
          <p:cNvSpPr/>
          <p:nvPr/>
        </p:nvSpPr>
        <p:spPr>
          <a:xfrm>
            <a:off x="6513513" y="836613"/>
            <a:ext cx="2519362" cy="590391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xmlns="" id="{937CC308-4FB9-49E6-8006-914112CE0C1D}"/>
              </a:ext>
            </a:extLst>
          </p:cNvPr>
          <p:cNvGraphicFramePr>
            <a:graphicFrameLocks noGrp="1"/>
          </p:cNvGraphicFramePr>
          <p:nvPr/>
        </p:nvGraphicFramePr>
        <p:xfrm>
          <a:off x="6513513" y="798513"/>
          <a:ext cx="2519362" cy="5926246"/>
        </p:xfrm>
        <a:graphic>
          <a:graphicData uri="http://schemas.openxmlformats.org/drawingml/2006/table">
            <a:tbl>
              <a:tblPr/>
              <a:tblGrid>
                <a:gridCol w="25193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04734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오류자명단 조회</a:t>
                      </a:r>
                      <a:endParaRPr kumimoji="0" lang="ko-KR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1982" marR="35991" marT="45689" marB="4568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8530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오류자에 대한 명단 조회 </a:t>
                      </a:r>
                    </a:p>
                  </a:txBody>
                  <a:tcPr marL="71982" marR="35991" marT="45689" marB="4568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27287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오류자명단 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법인번호에 속해있는       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사업장관리번호에 대하여 재취업지원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대상자로 추출된 명단임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 startAt="2"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고용보험 누락자는 참여자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/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미참여동의자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/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미참여자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미동의자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등록이 되면 자동 삭제됨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 startAt="2"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 startAt="2"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고용보험누락자 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관할지청에서 삭제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가능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 startAt="4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고용보험누락자에 대한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대상자 확인은 관할지청으로 문의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 startAt="5"/>
                        <a:tabLst/>
                      </a:pPr>
                      <a:r>
                        <a:rPr kumimoji="0" lang="ko-KR" altLang="en-US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오류자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또는 익년도 이월 요청 미처리자가 없는 경우에만 결과서 신청 가능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 startAt="6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성명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생년월일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사업장관리번호로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오류자 검색 가능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7.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익년도 이월요청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경영상 이유로 이직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하여 퇴직 이후에 서비스 제공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서비스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제공이 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'23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년에 이루어진 경우 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'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익년도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이월요청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'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후 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'23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년 결과보고 시 제출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(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관할지청 승인 필요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8.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목록 왼쪽 체크박스 체크 후 하단의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참여자명단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~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미참여자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미동의자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추가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버튼을 통해 바로 이동 가능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(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상세내용은 각 탭에서 직접 입력 필요함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9.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오류자에 대한 확인을 위해 출력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기능 제공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1982" marR="35991" marT="45689" marB="4568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41992" name="그림 2">
            <a:extLst>
              <a:ext uri="{FF2B5EF4-FFF2-40B4-BE49-F238E27FC236}">
                <a16:creationId xmlns:a16="http://schemas.microsoft.com/office/drawing/2014/main" xmlns="" id="{BC8551DB-123D-433B-BD54-4EBC392796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5" y="1206500"/>
            <a:ext cx="6280150" cy="486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직사각형 6">
            <a:extLst>
              <a:ext uri="{FF2B5EF4-FFF2-40B4-BE49-F238E27FC236}">
                <a16:creationId xmlns:a16="http://schemas.microsoft.com/office/drawing/2014/main" xmlns="" id="{98723103-C48A-4C2E-B9F6-4CFADCAE5DF6}"/>
              </a:ext>
            </a:extLst>
          </p:cNvPr>
          <p:cNvSpPr/>
          <p:nvPr/>
        </p:nvSpPr>
        <p:spPr>
          <a:xfrm>
            <a:off x="700088" y="4352925"/>
            <a:ext cx="1063625" cy="71437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xmlns="" id="{2AE3CE6F-5507-498B-B0F2-0D20CD4B224A}"/>
              </a:ext>
            </a:extLst>
          </p:cNvPr>
          <p:cNvSpPr/>
          <p:nvPr/>
        </p:nvSpPr>
        <p:spPr>
          <a:xfrm>
            <a:off x="774700" y="5767388"/>
            <a:ext cx="5635625" cy="3063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>
            <a:extLst>
              <a:ext uri="{FF2B5EF4-FFF2-40B4-BE49-F238E27FC236}">
                <a16:creationId xmlns:a16="http://schemas.microsoft.com/office/drawing/2014/main" xmlns="" id="{B3D2528D-A68A-4F8D-B6BE-6A1352D64E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623" y="1836936"/>
            <a:ext cx="6768754" cy="10156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charset="-127"/>
                <a:ea typeface="굴림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charset="-127"/>
                <a:ea typeface="굴림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charset="-127"/>
                <a:ea typeface="굴림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charset="-127"/>
                <a:ea typeface="굴림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charset="-127"/>
                <a:ea typeface="굴림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charset="-127"/>
                <a:ea typeface="굴림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charset="-127"/>
                <a:ea typeface="굴림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charset="-127"/>
                <a:ea typeface="굴림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charset="-127"/>
                <a:ea typeface="굴림" charset="-127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ko-KR" altLang="en-US" sz="6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charset="0"/>
                <a:ea typeface="HY견고딕" pitchFamily="18" charset="-127"/>
              </a:rPr>
              <a:t>감사합니다</a:t>
            </a:r>
            <a:endParaRPr lang="en-US" altLang="ko-KR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charset="0"/>
              <a:ea typeface="HY견고딕" pitchFamily="18" charset="-127"/>
            </a:endParaRPr>
          </a:p>
        </p:txBody>
      </p:sp>
      <p:pic>
        <p:nvPicPr>
          <p:cNvPr id="44035" name="그림 5">
            <a:extLst>
              <a:ext uri="{FF2B5EF4-FFF2-40B4-BE49-F238E27FC236}">
                <a16:creationId xmlns:a16="http://schemas.microsoft.com/office/drawing/2014/main" xmlns="" id="{BED3B327-F7C6-4C34-A675-8B9D984AD6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200" y="3878263"/>
            <a:ext cx="3149600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>
            <a:extLst>
              <a:ext uri="{FF2B5EF4-FFF2-40B4-BE49-F238E27FC236}">
                <a16:creationId xmlns:a16="http://schemas.microsoft.com/office/drawing/2014/main" xmlns="" id="{05782949-243E-4BDA-AFD8-33C575CACC03}"/>
              </a:ext>
            </a:extLst>
          </p:cNvPr>
          <p:cNvSpPr txBox="1">
            <a:spLocks/>
          </p:cNvSpPr>
          <p:nvPr/>
        </p:nvSpPr>
        <p:spPr bwMode="auto">
          <a:xfrm>
            <a:off x="323850" y="73025"/>
            <a:ext cx="71278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kumimoji="0" lang="en-US" altLang="ko-KR" sz="2500" b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1-</a:t>
            </a:r>
            <a:r>
              <a:rPr lang="en-US" altLang="ko-KR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2. </a:t>
            </a:r>
            <a:r>
              <a:rPr lang="ko-KR" altLang="en-US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업무처리 절차</a:t>
            </a:r>
            <a:endParaRPr lang="en-US" altLang="ko-KR" sz="250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7" name="모서리가 둥근 직사각형 6">
            <a:extLst>
              <a:ext uri="{FF2B5EF4-FFF2-40B4-BE49-F238E27FC236}">
                <a16:creationId xmlns:a16="http://schemas.microsoft.com/office/drawing/2014/main" xmlns="" id="{889D7C62-F94C-4BB0-9327-F633F19AD72B}"/>
              </a:ext>
            </a:extLst>
          </p:cNvPr>
          <p:cNvSpPr/>
          <p:nvPr/>
        </p:nvSpPr>
        <p:spPr>
          <a:xfrm>
            <a:off x="250825" y="765175"/>
            <a:ext cx="8642350" cy="5543550"/>
          </a:xfrm>
          <a:prstGeom prst="roundRect">
            <a:avLst>
              <a:gd name="adj" fmla="val 9438"/>
            </a:avLst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latinLnBrk="1" hangingPunct="1">
              <a:defRPr/>
            </a:pPr>
            <a:endParaRPr lang="en-US" altLang="ko-KR" sz="1400" b="1" dirty="0">
              <a:solidFill>
                <a:schemeClr val="tx1"/>
              </a:solidFill>
            </a:endParaRPr>
          </a:p>
          <a:p>
            <a:pPr marL="538163" indent="-269875" eaLnBrk="1" latinLnBrk="1" hangingPunct="1">
              <a:buFont typeface="Wingdings" panose="05000000000000000000" pitchFamily="2" charset="2"/>
              <a:buChar char="Ø"/>
              <a:defRPr/>
            </a:pPr>
            <a:r>
              <a:rPr lang="ko-KR" altLang="en-US" sz="1400" dirty="0">
                <a:solidFill>
                  <a:schemeClr val="tx1"/>
                </a:solidFill>
              </a:rPr>
              <a:t>로그인 </a:t>
            </a:r>
            <a:r>
              <a:rPr lang="en-US" altLang="ko-KR" sz="1400" dirty="0">
                <a:solidFill>
                  <a:schemeClr val="tx1"/>
                </a:solidFill>
              </a:rPr>
              <a:t>:  </a:t>
            </a:r>
            <a:r>
              <a:rPr lang="ko-KR" altLang="en-US" sz="1400" dirty="0">
                <a:solidFill>
                  <a:schemeClr val="tx1"/>
                </a:solidFill>
              </a:rPr>
              <a:t>권한을 </a:t>
            </a:r>
            <a:r>
              <a:rPr lang="ko-KR" altLang="en-US" sz="1400" dirty="0" err="1">
                <a:solidFill>
                  <a:schemeClr val="tx1"/>
                </a:solidFill>
              </a:rPr>
              <a:t>부여받은</a:t>
            </a:r>
            <a:r>
              <a:rPr lang="ko-KR" altLang="en-US" sz="1400" dirty="0">
                <a:solidFill>
                  <a:schemeClr val="tx1"/>
                </a:solidFill>
              </a:rPr>
              <a:t> 사업주만 </a:t>
            </a:r>
            <a:r>
              <a:rPr lang="ko-KR" altLang="en-US" sz="1400" dirty="0" err="1">
                <a:solidFill>
                  <a:schemeClr val="tx1"/>
                </a:solidFill>
              </a:rPr>
              <a:t>로그인이</a:t>
            </a:r>
            <a:r>
              <a:rPr lang="ko-KR" altLang="en-US" sz="1400" dirty="0">
                <a:solidFill>
                  <a:schemeClr val="tx1"/>
                </a:solidFill>
              </a:rPr>
              <a:t> 가능함</a:t>
            </a:r>
            <a:r>
              <a:rPr lang="en-US" altLang="ko-KR" sz="1400" dirty="0">
                <a:solidFill>
                  <a:schemeClr val="tx1"/>
                </a:solidFill>
              </a:rPr>
              <a:t>.  </a:t>
            </a:r>
          </a:p>
          <a:p>
            <a:pPr marL="268288" eaLnBrk="1" latinLnBrk="1" hangingPunct="1"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     ** </a:t>
            </a:r>
            <a:r>
              <a:rPr lang="ko-KR" altLang="en-US" sz="1400" dirty="0">
                <a:solidFill>
                  <a:schemeClr val="tx1"/>
                </a:solidFill>
              </a:rPr>
              <a:t>신규 사업장 </a:t>
            </a:r>
            <a:r>
              <a:rPr lang="en-US" altLang="ko-KR" sz="1400" dirty="0">
                <a:solidFill>
                  <a:schemeClr val="tx1"/>
                </a:solidFill>
              </a:rPr>
              <a:t>: </a:t>
            </a:r>
            <a:r>
              <a:rPr lang="ko-KR" altLang="en-US" sz="1400" dirty="0">
                <a:solidFill>
                  <a:schemeClr val="tx1"/>
                </a:solidFill>
              </a:rPr>
              <a:t>아이디 사전 배포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초기 비밀번호 </a:t>
            </a:r>
            <a:r>
              <a:rPr lang="en-US" altLang="ko-KR" sz="1400" dirty="0">
                <a:solidFill>
                  <a:schemeClr val="tx1"/>
                </a:solidFill>
              </a:rPr>
              <a:t>: workrep2024!</a:t>
            </a:r>
          </a:p>
          <a:p>
            <a:pPr marL="268288" eaLnBrk="1" latinLnBrk="1" hangingPunct="1">
              <a:defRPr/>
            </a:pPr>
            <a:r>
              <a:rPr lang="en-US" altLang="ko-KR" sz="1400" b="1" dirty="0">
                <a:solidFill>
                  <a:schemeClr val="tx1"/>
                </a:solidFill>
              </a:rPr>
              <a:t>     </a:t>
            </a:r>
            <a:r>
              <a:rPr lang="en-US" altLang="ko-KR" sz="1400" dirty="0">
                <a:solidFill>
                  <a:schemeClr val="tx1"/>
                </a:solidFill>
              </a:rPr>
              <a:t>** </a:t>
            </a:r>
            <a:r>
              <a:rPr lang="ko-KR" altLang="en-US" sz="1400" dirty="0">
                <a:solidFill>
                  <a:schemeClr val="tx1"/>
                </a:solidFill>
              </a:rPr>
              <a:t>기존 사업장 </a:t>
            </a:r>
            <a:r>
              <a:rPr lang="en-US" altLang="ko-KR" sz="1400" dirty="0">
                <a:solidFill>
                  <a:schemeClr val="tx1"/>
                </a:solidFill>
              </a:rPr>
              <a:t>: </a:t>
            </a:r>
            <a:r>
              <a:rPr lang="ko-KR" altLang="en-US" sz="1400" dirty="0">
                <a:solidFill>
                  <a:schemeClr val="tx1"/>
                </a:solidFill>
              </a:rPr>
              <a:t>기존에 사용한 아이디</a:t>
            </a:r>
            <a:r>
              <a:rPr lang="en-US" altLang="ko-KR" sz="1400" dirty="0">
                <a:solidFill>
                  <a:schemeClr val="tx1"/>
                </a:solidFill>
              </a:rPr>
              <a:t> </a:t>
            </a:r>
            <a:r>
              <a:rPr lang="ko-KR" altLang="en-US" sz="1400" dirty="0">
                <a:solidFill>
                  <a:schemeClr val="tx1"/>
                </a:solidFill>
              </a:rPr>
              <a:t>및 비밀번호 동일</a:t>
            </a:r>
            <a:endParaRPr lang="ko-KR" altLang="en-US" sz="1400" b="1" dirty="0">
              <a:solidFill>
                <a:schemeClr val="tx1"/>
              </a:solidFill>
            </a:endParaRPr>
          </a:p>
          <a:p>
            <a:pPr eaLnBrk="1" latinLnBrk="1" hangingPunct="1">
              <a:defRPr/>
            </a:pPr>
            <a:endParaRPr lang="en-US" altLang="ko-KR" sz="1400" b="1" dirty="0">
              <a:solidFill>
                <a:schemeClr val="tx1"/>
              </a:solidFill>
            </a:endParaRPr>
          </a:p>
          <a:p>
            <a:pPr marL="538163" indent="-269875" eaLnBrk="1" latinLnBrk="1" hangingPunct="1">
              <a:buFont typeface="Wingdings" panose="05000000000000000000" pitchFamily="2" charset="2"/>
              <a:buChar char="Ø"/>
              <a:defRPr/>
            </a:pPr>
            <a:r>
              <a:rPr lang="ko-KR" altLang="en-US" sz="1400" dirty="0">
                <a:solidFill>
                  <a:schemeClr val="tx1"/>
                </a:solidFill>
              </a:rPr>
              <a:t>본인인증 후 회사 주소 및 담당자 정보 입력 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비밀번호 변경</a:t>
            </a:r>
            <a:r>
              <a:rPr lang="en-US" altLang="ko-KR" sz="1400" dirty="0">
                <a:solidFill>
                  <a:schemeClr val="tx1"/>
                </a:solidFill>
              </a:rPr>
              <a:t>     </a:t>
            </a:r>
          </a:p>
          <a:p>
            <a:pPr marL="268288" eaLnBrk="1" latinLnBrk="1" hangingPunct="1"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     </a:t>
            </a:r>
            <a:r>
              <a:rPr lang="en-US" altLang="ko-KR" sz="14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** </a:t>
            </a:r>
            <a:r>
              <a:rPr lang="ko-KR" altLang="en-US" sz="14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비밀번호 분실 시 관할 지청 문의 후 초기화</a:t>
            </a:r>
            <a:endParaRPr lang="en-US" altLang="ko-KR" sz="1400" dirty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268288" eaLnBrk="1" latinLnBrk="1" hangingPunct="1">
              <a:defRPr/>
            </a:pPr>
            <a:endParaRPr lang="ko-KR" altLang="en-US" sz="1400" dirty="0">
              <a:solidFill>
                <a:schemeClr val="tx1"/>
              </a:solidFill>
            </a:endParaRPr>
          </a:p>
          <a:p>
            <a:pPr marL="538163" indent="-269875" eaLnBrk="1" latinLnBrk="1" hangingPunct="1">
              <a:buFont typeface="Wingdings" panose="05000000000000000000" pitchFamily="2" charset="2"/>
              <a:buChar char="Ø"/>
              <a:defRPr/>
            </a:pPr>
            <a:r>
              <a:rPr lang="ko-KR" altLang="en-US" sz="1400" dirty="0">
                <a:solidFill>
                  <a:schemeClr val="tx1"/>
                </a:solidFill>
              </a:rPr>
              <a:t>결과서 관리 </a:t>
            </a:r>
            <a:r>
              <a:rPr lang="en-US" altLang="ko-KR" sz="1400" dirty="0">
                <a:solidFill>
                  <a:schemeClr val="tx1"/>
                </a:solidFill>
              </a:rPr>
              <a:t>- </a:t>
            </a:r>
            <a:r>
              <a:rPr lang="ko-KR" altLang="en-US" sz="1400" dirty="0">
                <a:solidFill>
                  <a:schemeClr val="tx1"/>
                </a:solidFill>
              </a:rPr>
              <a:t>등록  </a:t>
            </a:r>
            <a:r>
              <a:rPr lang="en-US" altLang="ko-KR" sz="1400" dirty="0">
                <a:solidFill>
                  <a:schemeClr val="tx1"/>
                </a:solidFill>
              </a:rPr>
              <a:t>( </a:t>
            </a:r>
            <a:r>
              <a:rPr lang="ko-KR" altLang="en-US" sz="14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전년도에 제공한 재취업지원서비스에 대한 결과 보고 </a:t>
            </a:r>
            <a:r>
              <a:rPr lang="en-US" altLang="ko-KR" sz="1400" dirty="0">
                <a:solidFill>
                  <a:schemeClr val="tx1"/>
                </a:solidFill>
              </a:rPr>
              <a:t>)</a:t>
            </a:r>
          </a:p>
          <a:p>
            <a:pPr marL="268288" eaLnBrk="1" latinLnBrk="1" hangingPunct="1">
              <a:spcBef>
                <a:spcPts val="1200"/>
              </a:spcBef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     - </a:t>
            </a:r>
            <a:r>
              <a:rPr lang="ko-KR" altLang="en-US" sz="1400" dirty="0">
                <a:solidFill>
                  <a:schemeClr val="tx1"/>
                </a:solidFill>
              </a:rPr>
              <a:t>참여인원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서비스 유형별 제공현황</a:t>
            </a:r>
            <a:r>
              <a:rPr lang="en-US" altLang="ko-KR" sz="1400" dirty="0">
                <a:solidFill>
                  <a:schemeClr val="tx1"/>
                </a:solidFill>
              </a:rPr>
              <a:t> </a:t>
            </a:r>
            <a:r>
              <a:rPr lang="ko-KR" altLang="en-US" sz="1400" dirty="0">
                <a:solidFill>
                  <a:schemeClr val="tx1"/>
                </a:solidFill>
              </a:rPr>
              <a:t>입력</a:t>
            </a:r>
            <a:endParaRPr lang="en-US" altLang="ko-KR" sz="1400" dirty="0">
              <a:solidFill>
                <a:schemeClr val="tx1"/>
              </a:solidFill>
            </a:endParaRPr>
          </a:p>
          <a:p>
            <a:pPr marL="268288" eaLnBrk="1" latinLnBrk="1" hangingPunct="1">
              <a:spcBef>
                <a:spcPts val="1200"/>
              </a:spcBef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     - </a:t>
            </a:r>
            <a:r>
              <a:rPr lang="ko-KR" altLang="en-US" sz="1400" dirty="0">
                <a:solidFill>
                  <a:schemeClr val="tx1"/>
                </a:solidFill>
              </a:rPr>
              <a:t>참여자</a:t>
            </a:r>
            <a:r>
              <a:rPr lang="en-US" altLang="ko-KR" sz="1400" dirty="0">
                <a:solidFill>
                  <a:schemeClr val="tx1"/>
                </a:solidFill>
              </a:rPr>
              <a:t>/ </a:t>
            </a:r>
            <a:r>
              <a:rPr lang="ko-KR" altLang="en-US" sz="1400" dirty="0">
                <a:solidFill>
                  <a:schemeClr val="tx1"/>
                </a:solidFill>
              </a:rPr>
              <a:t>미참여동의자</a:t>
            </a:r>
            <a:r>
              <a:rPr lang="en-US" altLang="ko-KR" sz="1400" dirty="0">
                <a:solidFill>
                  <a:schemeClr val="tx1"/>
                </a:solidFill>
              </a:rPr>
              <a:t>/ </a:t>
            </a:r>
            <a:r>
              <a:rPr lang="ko-KR" altLang="en-US" sz="1400" dirty="0">
                <a:solidFill>
                  <a:schemeClr val="tx1"/>
                </a:solidFill>
              </a:rPr>
              <a:t>미참여자</a:t>
            </a:r>
            <a:r>
              <a:rPr lang="en-US" altLang="ko-KR" sz="1400" dirty="0">
                <a:solidFill>
                  <a:schemeClr val="tx1"/>
                </a:solidFill>
              </a:rPr>
              <a:t>(</a:t>
            </a:r>
            <a:r>
              <a:rPr lang="ko-KR" altLang="en-US" sz="1400" dirty="0">
                <a:solidFill>
                  <a:schemeClr val="tx1"/>
                </a:solidFill>
              </a:rPr>
              <a:t>미동의자</a:t>
            </a:r>
            <a:r>
              <a:rPr lang="en-US" altLang="ko-KR" sz="1400" dirty="0">
                <a:solidFill>
                  <a:schemeClr val="tx1"/>
                </a:solidFill>
              </a:rPr>
              <a:t>)</a:t>
            </a:r>
            <a:r>
              <a:rPr lang="ko-KR" altLang="en-US" sz="1400" dirty="0">
                <a:solidFill>
                  <a:schemeClr val="tx1"/>
                </a:solidFill>
              </a:rPr>
              <a:t> 등록 후 신청  </a:t>
            </a:r>
            <a:r>
              <a:rPr lang="en-US" altLang="ko-KR" sz="1400" dirty="0">
                <a:solidFill>
                  <a:schemeClr val="tx1"/>
                </a:solidFill>
              </a:rPr>
              <a:t>( </a:t>
            </a:r>
            <a:r>
              <a:rPr lang="ko-KR" altLang="en-US" sz="1400" dirty="0">
                <a:solidFill>
                  <a:schemeClr val="tx1"/>
                </a:solidFill>
              </a:rPr>
              <a:t>관할 지청에서 승인 또는 반려  </a:t>
            </a:r>
            <a:r>
              <a:rPr lang="en-US" altLang="ko-KR" sz="1400" dirty="0">
                <a:solidFill>
                  <a:schemeClr val="tx1"/>
                </a:solidFill>
              </a:rPr>
              <a:t>)        </a:t>
            </a:r>
          </a:p>
          <a:p>
            <a:pPr marL="268288" eaLnBrk="1" latinLnBrk="1" hangingPunct="1">
              <a:defRPr/>
            </a:pPr>
            <a:r>
              <a:rPr lang="en-US" altLang="ko-KR" sz="1200" dirty="0">
                <a:solidFill>
                  <a:schemeClr val="tx1"/>
                </a:solidFill>
              </a:rPr>
              <a:t>        </a:t>
            </a:r>
            <a:r>
              <a:rPr lang="en-US" altLang="ko-KR" sz="14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** </a:t>
            </a:r>
            <a:r>
              <a:rPr lang="ko-KR" altLang="en-US" sz="1400" dirty="0" err="1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오류자</a:t>
            </a:r>
            <a:r>
              <a:rPr lang="en-US" altLang="ko-KR" sz="14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익년도 이월요청 미처리자가 없는 경우만 관할지청으로 결과서 신청 가능</a:t>
            </a:r>
            <a:endParaRPr lang="en-US" altLang="ko-KR" sz="1400" dirty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268288" eaLnBrk="1" latinLnBrk="1" hangingPunct="1"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           </a:t>
            </a:r>
          </a:p>
          <a:p>
            <a:pPr marL="538163" indent="-269875" eaLnBrk="1" latinLnBrk="1" hangingPunct="1">
              <a:buFont typeface="Wingdings" panose="05000000000000000000" pitchFamily="2" charset="2"/>
              <a:buChar char="Ø"/>
              <a:defRPr/>
            </a:pPr>
            <a:r>
              <a:rPr lang="ko-KR" altLang="en-US" sz="1400" dirty="0">
                <a:solidFill>
                  <a:schemeClr val="tx1"/>
                </a:solidFill>
              </a:rPr>
              <a:t>참여자 등록</a:t>
            </a:r>
            <a:endParaRPr lang="en-US" altLang="ko-KR" sz="1400" dirty="0">
              <a:solidFill>
                <a:schemeClr val="tx1"/>
              </a:solidFill>
            </a:endParaRPr>
          </a:p>
          <a:p>
            <a:pPr marL="268288" eaLnBrk="1" latinLnBrk="1" hangingPunct="1">
              <a:spcBef>
                <a:spcPts val="1200"/>
              </a:spcBef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     -  </a:t>
            </a:r>
            <a:r>
              <a:rPr lang="ko-KR" altLang="en-US" sz="1400" dirty="0">
                <a:solidFill>
                  <a:schemeClr val="tx1"/>
                </a:solidFill>
              </a:rPr>
              <a:t>참여자명단</a:t>
            </a:r>
            <a:r>
              <a:rPr lang="en-US" altLang="ko-KR" sz="1400" dirty="0">
                <a:solidFill>
                  <a:schemeClr val="tx1"/>
                </a:solidFill>
              </a:rPr>
              <a:t>/ </a:t>
            </a:r>
            <a:r>
              <a:rPr lang="ko-KR" altLang="en-US" sz="1400" dirty="0">
                <a:solidFill>
                  <a:schemeClr val="tx1"/>
                </a:solidFill>
              </a:rPr>
              <a:t>미참여동의자</a:t>
            </a:r>
            <a:r>
              <a:rPr lang="en-US" altLang="ko-KR" sz="1400" dirty="0">
                <a:solidFill>
                  <a:schemeClr val="tx1"/>
                </a:solidFill>
              </a:rPr>
              <a:t>/ </a:t>
            </a:r>
            <a:r>
              <a:rPr lang="ko-KR" altLang="en-US" sz="1400" dirty="0">
                <a:solidFill>
                  <a:schemeClr val="tx1"/>
                </a:solidFill>
              </a:rPr>
              <a:t>미참여자</a:t>
            </a:r>
            <a:r>
              <a:rPr lang="en-US" altLang="ko-KR" sz="1400" dirty="0">
                <a:solidFill>
                  <a:schemeClr val="tx1"/>
                </a:solidFill>
              </a:rPr>
              <a:t>(</a:t>
            </a:r>
            <a:r>
              <a:rPr lang="ko-KR" altLang="en-US" sz="1400" dirty="0">
                <a:solidFill>
                  <a:schemeClr val="tx1"/>
                </a:solidFill>
              </a:rPr>
              <a:t>미동의자</a:t>
            </a:r>
            <a:r>
              <a:rPr lang="en-US" altLang="ko-KR" sz="1400" dirty="0">
                <a:solidFill>
                  <a:schemeClr val="tx1"/>
                </a:solidFill>
              </a:rPr>
              <a:t>)</a:t>
            </a:r>
            <a:r>
              <a:rPr lang="ko-KR" altLang="en-US" sz="1400" dirty="0">
                <a:solidFill>
                  <a:schemeClr val="tx1"/>
                </a:solidFill>
              </a:rPr>
              <a:t> 명단 입력</a:t>
            </a:r>
            <a:endParaRPr lang="en-US" altLang="ko-KR" sz="1400" dirty="0">
              <a:solidFill>
                <a:schemeClr val="tx1"/>
              </a:solidFill>
            </a:endParaRPr>
          </a:p>
          <a:p>
            <a:pPr marL="268288" eaLnBrk="1" latinLnBrk="1" hangingPunct="1">
              <a:spcBef>
                <a:spcPts val="1200"/>
              </a:spcBef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     -  </a:t>
            </a:r>
            <a:r>
              <a:rPr lang="ko-KR" altLang="en-US" sz="1400" dirty="0">
                <a:solidFill>
                  <a:schemeClr val="tx1"/>
                </a:solidFill>
              </a:rPr>
              <a:t>오류자 명단 </a:t>
            </a:r>
            <a:r>
              <a:rPr lang="en-US" altLang="ko-KR" sz="1400" dirty="0">
                <a:solidFill>
                  <a:schemeClr val="tx1"/>
                </a:solidFill>
              </a:rPr>
              <a:t>: </a:t>
            </a:r>
            <a:r>
              <a:rPr lang="ko-KR" altLang="en-US" sz="1400" dirty="0">
                <a:solidFill>
                  <a:schemeClr val="tx1"/>
                </a:solidFill>
              </a:rPr>
              <a:t>참여자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미참여동의자</a:t>
            </a:r>
            <a:r>
              <a:rPr lang="en-US" altLang="ko-KR" sz="1400" dirty="0">
                <a:solidFill>
                  <a:schemeClr val="tx1"/>
                </a:solidFill>
              </a:rPr>
              <a:t>, </a:t>
            </a:r>
            <a:r>
              <a:rPr lang="ko-KR" altLang="en-US" sz="1400" dirty="0">
                <a:solidFill>
                  <a:schemeClr val="tx1"/>
                </a:solidFill>
              </a:rPr>
              <a:t>미참여자</a:t>
            </a:r>
            <a:r>
              <a:rPr lang="en-US" altLang="ko-KR" sz="1400" dirty="0">
                <a:solidFill>
                  <a:schemeClr val="tx1"/>
                </a:solidFill>
              </a:rPr>
              <a:t>(</a:t>
            </a:r>
            <a:r>
              <a:rPr lang="ko-KR" altLang="en-US" sz="1400" dirty="0">
                <a:solidFill>
                  <a:schemeClr val="tx1"/>
                </a:solidFill>
              </a:rPr>
              <a:t>미동의자</a:t>
            </a:r>
            <a:r>
              <a:rPr lang="en-US" altLang="ko-KR" sz="1400" dirty="0">
                <a:solidFill>
                  <a:schemeClr val="tx1"/>
                </a:solidFill>
              </a:rPr>
              <a:t>)</a:t>
            </a:r>
            <a:r>
              <a:rPr lang="ko-KR" altLang="en-US" sz="1400" dirty="0">
                <a:solidFill>
                  <a:schemeClr val="tx1"/>
                </a:solidFill>
              </a:rPr>
              <a:t> 명단에 입력하면 자동으로 삭제 됨</a:t>
            </a:r>
            <a:endParaRPr lang="en-US" altLang="ko-KR" sz="1400" dirty="0">
              <a:solidFill>
                <a:schemeClr val="tx1"/>
              </a:solidFill>
            </a:endParaRPr>
          </a:p>
          <a:p>
            <a:pPr marL="268288" eaLnBrk="1" latinLnBrk="1" hangingPunct="1">
              <a:spcBef>
                <a:spcPts val="1200"/>
              </a:spcBef>
              <a:defRPr/>
            </a:pPr>
            <a:r>
              <a:rPr lang="en-US" altLang="ko-KR" sz="1200" b="1" dirty="0">
                <a:solidFill>
                  <a:schemeClr val="tx1"/>
                </a:solidFill>
              </a:rPr>
              <a:t>       * </a:t>
            </a:r>
            <a:r>
              <a:rPr lang="ko-KR" altLang="en-US" sz="1200" b="1" dirty="0" err="1">
                <a:solidFill>
                  <a:schemeClr val="tx1"/>
                </a:solidFill>
              </a:rPr>
              <a:t>오류자는</a:t>
            </a:r>
            <a:r>
              <a:rPr lang="ko-KR" altLang="en-US" sz="1200" b="1" dirty="0">
                <a:solidFill>
                  <a:schemeClr val="tx1"/>
                </a:solidFill>
              </a:rPr>
              <a:t> </a:t>
            </a:r>
            <a:r>
              <a:rPr lang="ko-KR" altLang="en-US" sz="1200" b="1" u="sng" dirty="0">
                <a:solidFill>
                  <a:srgbClr val="0070C0"/>
                </a:solidFill>
              </a:rPr>
              <a:t>고용보험에서 사전에 추출한 대상자를 기반</a:t>
            </a:r>
            <a:r>
              <a:rPr lang="ko-KR" altLang="en-US" sz="1200" b="1" dirty="0">
                <a:solidFill>
                  <a:schemeClr val="tx1"/>
                </a:solidFill>
              </a:rPr>
              <a:t>으로 기업에서 입력한 대상자와 비교하는 것으로 </a:t>
            </a:r>
            <a:r>
              <a:rPr lang="en-US" altLang="ko-KR" sz="1200" b="1" dirty="0">
                <a:solidFill>
                  <a:schemeClr val="tx1"/>
                </a:solidFill>
              </a:rPr>
              <a:t/>
            </a:r>
            <a:br>
              <a:rPr lang="en-US" altLang="ko-KR" sz="1200" b="1" dirty="0">
                <a:solidFill>
                  <a:schemeClr val="tx1"/>
                </a:solidFill>
              </a:rPr>
            </a:br>
            <a:r>
              <a:rPr lang="en-US" altLang="ko-KR" sz="1200" b="1" dirty="0">
                <a:solidFill>
                  <a:schemeClr val="tx1"/>
                </a:solidFill>
              </a:rPr>
              <a:t>         </a:t>
            </a:r>
            <a:r>
              <a:rPr lang="ko-KR" altLang="en-US" sz="1200" b="1" dirty="0" err="1">
                <a:solidFill>
                  <a:schemeClr val="tx1"/>
                </a:solidFill>
              </a:rPr>
              <a:t>오류자에</a:t>
            </a:r>
            <a:r>
              <a:rPr lang="ko-KR" altLang="en-US" sz="1200" b="1" dirty="0">
                <a:solidFill>
                  <a:schemeClr val="tx1"/>
                </a:solidFill>
              </a:rPr>
              <a:t> 대한 문의가 필요하신 경우 </a:t>
            </a:r>
            <a:r>
              <a:rPr lang="ko-KR" altLang="en-US" sz="1200" b="1" u="sng" dirty="0">
                <a:solidFill>
                  <a:srgbClr val="0070C0"/>
                </a:solidFill>
              </a:rPr>
              <a:t>관할 지청으로 문의</a:t>
            </a:r>
            <a:endParaRPr lang="en-US" altLang="ko-KR" sz="1200" b="1" u="sng" dirty="0">
              <a:solidFill>
                <a:srgbClr val="0070C0"/>
              </a:solidFill>
            </a:endParaRPr>
          </a:p>
          <a:p>
            <a:pPr marL="268288" eaLnBrk="1" latinLnBrk="1" hangingPunct="1">
              <a:spcBef>
                <a:spcPts val="1200"/>
              </a:spcBef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        ** </a:t>
            </a:r>
            <a:r>
              <a:rPr lang="ko-KR" altLang="en-US" sz="1400" b="1" dirty="0">
                <a:solidFill>
                  <a:schemeClr val="tx1"/>
                </a:solidFill>
              </a:rPr>
              <a:t>고용보험 누락자 </a:t>
            </a:r>
            <a:r>
              <a:rPr lang="en-US" altLang="ko-KR" sz="1400" dirty="0">
                <a:solidFill>
                  <a:schemeClr val="tx1"/>
                </a:solidFill>
              </a:rPr>
              <a:t>:  </a:t>
            </a:r>
            <a:r>
              <a:rPr lang="ko-KR" altLang="en-US" sz="1400" dirty="0">
                <a:solidFill>
                  <a:schemeClr val="tx1"/>
                </a:solidFill>
              </a:rPr>
              <a:t>재취업지원대상자이나 기업에서 누락한 대상자 </a:t>
            </a:r>
            <a:r>
              <a:rPr lang="en-US" altLang="ko-KR" sz="1400" dirty="0">
                <a:solidFill>
                  <a:schemeClr val="tx1"/>
                </a:solidFill>
              </a:rPr>
              <a:t>(</a:t>
            </a:r>
            <a:r>
              <a:rPr lang="ko-KR" altLang="en-US" sz="1400" dirty="0">
                <a:solidFill>
                  <a:schemeClr val="tx1"/>
                </a:solidFill>
              </a:rPr>
              <a:t>관할지청에서 삭제</a:t>
            </a:r>
            <a:r>
              <a:rPr lang="en-US" altLang="ko-KR" sz="1400" dirty="0">
                <a:solidFill>
                  <a:schemeClr val="tx1"/>
                </a:solidFill>
              </a:rPr>
              <a:t>)</a:t>
            </a:r>
          </a:p>
          <a:p>
            <a:pPr marL="538163" indent="-269875" eaLnBrk="1" latinLnBrk="1" hangingPunct="1">
              <a:buFont typeface="Wingdings" panose="05000000000000000000" pitchFamily="2" charset="2"/>
              <a:buChar char="Ø"/>
              <a:defRPr/>
            </a:pPr>
            <a:endParaRPr lang="en-US" altLang="ko-KR" sz="1400" dirty="0">
              <a:solidFill>
                <a:srgbClr val="FF0000"/>
              </a:solidFill>
            </a:endParaRPr>
          </a:p>
          <a:p>
            <a:pPr marL="538163" indent="-269875" eaLnBrk="1" latinLnBrk="1" hangingPunct="1">
              <a:buFont typeface="Wingdings" panose="05000000000000000000" pitchFamily="2" charset="2"/>
              <a:buChar char="Ø"/>
              <a:defRPr/>
            </a:pPr>
            <a:r>
              <a:rPr lang="ko-KR" altLang="en-US" sz="1400" dirty="0">
                <a:solidFill>
                  <a:srgbClr val="FF0000"/>
                </a:solidFill>
              </a:rPr>
              <a:t>시스템 문의 연락처 </a:t>
            </a:r>
            <a:r>
              <a:rPr lang="en-US" altLang="ko-KR" sz="1400" dirty="0">
                <a:solidFill>
                  <a:srgbClr val="FF0000"/>
                </a:solidFill>
              </a:rPr>
              <a:t>: </a:t>
            </a:r>
            <a:r>
              <a:rPr lang="en-US" altLang="ko-KR" sz="1400" b="1" dirty="0">
                <a:solidFill>
                  <a:srgbClr val="FF0000"/>
                </a:solidFill>
              </a:rPr>
              <a:t>1577-7114 (</a:t>
            </a:r>
            <a:r>
              <a:rPr lang="ko-KR" altLang="en-US" sz="1400" b="1" dirty="0">
                <a:solidFill>
                  <a:srgbClr val="FF0000"/>
                </a:solidFill>
              </a:rPr>
              <a:t>내선 </a:t>
            </a:r>
            <a:r>
              <a:rPr lang="en-US" altLang="ko-KR" sz="1400" b="1" dirty="0">
                <a:solidFill>
                  <a:srgbClr val="FF0000"/>
                </a:solidFill>
              </a:rPr>
              <a:t>1</a:t>
            </a:r>
            <a:r>
              <a:rPr lang="ko-KR" altLang="en-US" sz="1400" b="1" dirty="0">
                <a:solidFill>
                  <a:srgbClr val="FF0000"/>
                </a:solidFill>
              </a:rPr>
              <a:t>번</a:t>
            </a:r>
            <a:r>
              <a:rPr lang="en-US" altLang="ko-KR" sz="1400" b="1" dirty="0">
                <a:solidFill>
                  <a:srgbClr val="FF0000"/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>
            <a:extLst>
              <a:ext uri="{FF2B5EF4-FFF2-40B4-BE49-F238E27FC236}">
                <a16:creationId xmlns:a16="http://schemas.microsoft.com/office/drawing/2014/main" xmlns="" id="{60BF5060-B9C9-4276-9D96-2D2FF8547CEA}"/>
              </a:ext>
            </a:extLst>
          </p:cNvPr>
          <p:cNvSpPr txBox="1">
            <a:spLocks/>
          </p:cNvSpPr>
          <p:nvPr/>
        </p:nvSpPr>
        <p:spPr bwMode="auto">
          <a:xfrm>
            <a:off x="323850" y="73025"/>
            <a:ext cx="71278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kumimoji="0" lang="en-US" altLang="ko-KR" sz="2500" b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2-1</a:t>
            </a:r>
            <a:r>
              <a:rPr lang="en-US" altLang="ko-KR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로그인</a:t>
            </a:r>
            <a:endParaRPr lang="en-US" altLang="ko-KR" sz="250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xmlns="" id="{7B33A93D-C34D-4FC7-BCD9-A1DD4E293EA3}"/>
              </a:ext>
            </a:extLst>
          </p:cNvPr>
          <p:cNvSpPr/>
          <p:nvPr/>
        </p:nvSpPr>
        <p:spPr>
          <a:xfrm>
            <a:off x="6513513" y="836613"/>
            <a:ext cx="2519362" cy="590391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xmlns="" id="{44E3D675-E849-4893-BD48-6997BF8BDA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6940634"/>
              </p:ext>
            </p:extLst>
          </p:nvPr>
        </p:nvGraphicFramePr>
        <p:xfrm>
          <a:off x="6513513" y="836613"/>
          <a:ext cx="2519362" cy="3328987"/>
        </p:xfrm>
        <a:graphic>
          <a:graphicData uri="http://schemas.openxmlformats.org/drawingml/2006/table">
            <a:tbl>
              <a:tblPr/>
              <a:tblGrid>
                <a:gridCol w="25193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1726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로그인</a:t>
                      </a:r>
                      <a:endParaRPr kumimoji="0" lang="ko-KR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1982" marR="35991" marT="45732" marB="4573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7508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권한을 부여 받은 기업담당자 로그인</a:t>
                      </a:r>
                      <a:endParaRPr kumimoji="0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E46C0A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1982" marR="35991" marT="45732" marB="4573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9975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1 .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로그인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E46C0A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아이디 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/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비밀번호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(workrep2024!)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altLang="ko-K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  </a:t>
                      </a:r>
                      <a:r>
                        <a:rPr kumimoji="0" lang="ko-KR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* </a:t>
                      </a:r>
                      <a:r>
                        <a:rPr kumimoji="0" lang="ko-KR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/>
                          <a:ea typeface="맑은 고딕" panose="020B0503020000020004" pitchFamily="50" charset="-127"/>
                          <a:cs typeface="+mn-cs"/>
                        </a:rPr>
                        <a:t>전년도에도 운영결과를 제출했던 기업은 </a:t>
                      </a:r>
                      <a:endParaRPr kumimoji="0" lang="en-US" altLang="ko-KR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맑은 고딕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altLang="ko-K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/>
                          <a:ea typeface="맑은 고딕" panose="020B0503020000020004" pitchFamily="50" charset="-127"/>
                          <a:cs typeface="+mn-cs"/>
                        </a:rPr>
                        <a:t>     </a:t>
                      </a:r>
                      <a:r>
                        <a:rPr kumimoji="0" lang="ko-KR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/>
                          <a:ea typeface="맑은 고딕" panose="020B0503020000020004" pitchFamily="50" charset="-127"/>
                          <a:cs typeface="+mn-cs"/>
                        </a:rPr>
                        <a:t>기존 아이디</a:t>
                      </a:r>
                      <a:r>
                        <a:rPr kumimoji="0" lang="en-US" altLang="ko-K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/>
                          <a:ea typeface="맑은 고딕" panose="020B0503020000020004" pitchFamily="50" charset="-127"/>
                          <a:cs typeface="+mn-cs"/>
                        </a:rPr>
                        <a:t>,</a:t>
                      </a:r>
                      <a:r>
                        <a:rPr kumimoji="0" lang="ko-KR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맑은 고딕"/>
                          <a:ea typeface="맑은 고딕" panose="020B0503020000020004" pitchFamily="50" charset="-127"/>
                          <a:cs typeface="+mn-cs"/>
                        </a:rPr>
                        <a:t> 비밀번호로 로그인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E46C0A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2.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담당자 본인 인증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**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로그인한 사람의 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인증값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저장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**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다른 사람이 로그인하면 로그인 안됨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** 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중요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담당자가 변경 되는 경우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는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담당자 정보변경에서 변경 후 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0" lang="ko-KR" altLang="en-US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인증값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    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초기화 처리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에 다른 담당자가 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로그인 가능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1982" marR="35991" marT="45732" marB="4573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9224" name="Picture 16">
            <a:extLst>
              <a:ext uri="{FF2B5EF4-FFF2-40B4-BE49-F238E27FC236}">
                <a16:creationId xmlns:a16="http://schemas.microsoft.com/office/drawing/2014/main" xmlns="" id="{B525E56F-8205-4A07-A22F-90085BCDDA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692150"/>
            <a:ext cx="6405563" cy="421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9">
            <a:extLst>
              <a:ext uri="{FF2B5EF4-FFF2-40B4-BE49-F238E27FC236}">
                <a16:creationId xmlns:a16="http://schemas.microsoft.com/office/drawing/2014/main" xmlns="" id="{6D35CDCA-A874-4AAB-A9F8-60EE9AC556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4119563"/>
            <a:ext cx="4578350" cy="2617787"/>
          </a:xfrm>
          <a:prstGeom prst="rect">
            <a:avLst/>
          </a:prstGeom>
          <a:noFill/>
          <a:ln w="9525">
            <a:solidFill>
              <a:schemeClr val="tx1">
                <a:alpha val="98822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5" name="직선 화살표 연결선 4">
            <a:extLst>
              <a:ext uri="{FF2B5EF4-FFF2-40B4-BE49-F238E27FC236}">
                <a16:creationId xmlns:a16="http://schemas.microsoft.com/office/drawing/2014/main" xmlns="" id="{0DCC3525-9BA3-461B-BD99-25C7BF279DFD}"/>
              </a:ext>
            </a:extLst>
          </p:cNvPr>
          <p:cNvCxnSpPr/>
          <p:nvPr/>
        </p:nvCxnSpPr>
        <p:spPr>
          <a:xfrm flipH="1">
            <a:off x="4067175" y="3860800"/>
            <a:ext cx="360363" cy="215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xmlns="" id="{58E8EF59-74BE-44A9-925B-8136096B81C3}"/>
              </a:ext>
            </a:extLst>
          </p:cNvPr>
          <p:cNvCxnSpPr/>
          <p:nvPr/>
        </p:nvCxnSpPr>
        <p:spPr>
          <a:xfrm flipH="1" flipV="1">
            <a:off x="2339975" y="5732463"/>
            <a:ext cx="1368425" cy="3603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>
            <a:extLst>
              <a:ext uri="{FF2B5EF4-FFF2-40B4-BE49-F238E27FC236}">
                <a16:creationId xmlns:a16="http://schemas.microsoft.com/office/drawing/2014/main" xmlns="" id="{393A5408-05BA-49E9-84FC-DFB6376959E2}"/>
              </a:ext>
            </a:extLst>
          </p:cNvPr>
          <p:cNvSpPr txBox="1">
            <a:spLocks/>
          </p:cNvSpPr>
          <p:nvPr/>
        </p:nvSpPr>
        <p:spPr bwMode="auto">
          <a:xfrm>
            <a:off x="323850" y="73025"/>
            <a:ext cx="71278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kumimoji="0" lang="en-US" altLang="ko-KR" sz="2500" b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2-2</a:t>
            </a:r>
            <a:r>
              <a:rPr lang="en-US" altLang="ko-KR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기업담당자 정보관리</a:t>
            </a:r>
            <a:endParaRPr lang="en-US" altLang="ko-KR" sz="250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xmlns="" id="{164A09B1-E0CC-4427-BB8D-BB372FABE5E1}"/>
              </a:ext>
            </a:extLst>
          </p:cNvPr>
          <p:cNvSpPr/>
          <p:nvPr/>
        </p:nvSpPr>
        <p:spPr>
          <a:xfrm>
            <a:off x="6513513" y="836613"/>
            <a:ext cx="2519362" cy="590391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xmlns="" id="{34EFF5F7-F737-4FDD-965C-545FC63520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15627"/>
              </p:ext>
            </p:extLst>
          </p:nvPr>
        </p:nvGraphicFramePr>
        <p:xfrm>
          <a:off x="6513513" y="836613"/>
          <a:ext cx="2519362" cy="3511550"/>
        </p:xfrm>
        <a:graphic>
          <a:graphicData uri="http://schemas.openxmlformats.org/drawingml/2006/table">
            <a:tbl>
              <a:tblPr/>
              <a:tblGrid>
                <a:gridCol w="25193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154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기업담당자 정보 입력</a:t>
                      </a:r>
                    </a:p>
                  </a:txBody>
                  <a:tcPr marL="71982" marR="35991" marT="45722" marB="4572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7284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담당자 정보</a:t>
                      </a:r>
                      <a:r>
                        <a:rPr kumimoji="0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, </a:t>
                      </a:r>
                      <a:r>
                        <a:rPr kumimoji="0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사업장 주소</a:t>
                      </a:r>
                      <a:r>
                        <a:rPr kumimoji="0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0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입력</a:t>
                      </a:r>
                      <a:r>
                        <a:rPr kumimoji="0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비밀번호 변경</a:t>
                      </a:r>
                    </a:p>
                  </a:txBody>
                  <a:tcPr marL="71982" marR="35991" marT="45722" marB="4572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8272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*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표시 항목은 필수 입력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담당자 정보 입력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2.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사업장 주소 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사업장이 여러 개인 경우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대표사업장 주소 입력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3.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비밀번호 변경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**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비밀번호 분실 시 관할 지청 문의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  -&gt; </a:t>
                      </a:r>
                      <a:r>
                        <a:rPr kumimoji="0" lang="ko-KR" altLang="en-US" sz="1000" b="1" i="0" u="sng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초기화</a:t>
                      </a:r>
                      <a:r>
                        <a:rPr kumimoji="0" lang="en-US" altLang="ko-KR" sz="1000" b="1" i="0" u="sng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(workrep2024!)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**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현재 비밀번호 입력 후 확인 버튼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클릭 후 새로운 비밀번호 입력 가능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  (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로그인 시 현재 비밀번호는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초기 비밀번호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4.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저장</a:t>
                      </a:r>
                    </a:p>
                  </a:txBody>
                  <a:tcPr marL="71982" marR="35991" marT="45722" marB="4572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1272" name="Picture 20">
            <a:extLst>
              <a:ext uri="{FF2B5EF4-FFF2-40B4-BE49-F238E27FC236}">
                <a16:creationId xmlns:a16="http://schemas.microsoft.com/office/drawing/2014/main" xmlns="" id="{2BE39C6A-6714-4767-9482-37B409BFFF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25" y="974725"/>
            <a:ext cx="6245225" cy="562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Picture 21">
            <a:extLst>
              <a:ext uri="{FF2B5EF4-FFF2-40B4-BE49-F238E27FC236}">
                <a16:creationId xmlns:a16="http://schemas.microsoft.com/office/drawing/2014/main" xmlns="" id="{072F4E19-241C-4631-8C20-C6E600C0AB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000" y="3600450"/>
            <a:ext cx="3641725" cy="2201863"/>
          </a:xfrm>
          <a:prstGeom prst="rect">
            <a:avLst/>
          </a:prstGeom>
          <a:noFill/>
          <a:ln w="9525">
            <a:solidFill>
              <a:schemeClr val="tx1">
                <a:alpha val="98822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xmlns="" id="{9C3E1258-8092-45E9-96E0-046CE61439F9}"/>
              </a:ext>
            </a:extLst>
          </p:cNvPr>
          <p:cNvCxnSpPr/>
          <p:nvPr/>
        </p:nvCxnSpPr>
        <p:spPr>
          <a:xfrm flipV="1">
            <a:off x="2051050" y="5661025"/>
            <a:ext cx="720725" cy="7207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직사각형 11">
            <a:extLst>
              <a:ext uri="{FF2B5EF4-FFF2-40B4-BE49-F238E27FC236}">
                <a16:creationId xmlns:a16="http://schemas.microsoft.com/office/drawing/2014/main" xmlns="" id="{7505C66F-27D5-4A0D-A31B-28E9C3701209}"/>
              </a:ext>
            </a:extLst>
          </p:cNvPr>
          <p:cNvSpPr/>
          <p:nvPr/>
        </p:nvSpPr>
        <p:spPr>
          <a:xfrm>
            <a:off x="4435475" y="2060575"/>
            <a:ext cx="360363" cy="107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xmlns="" id="{F8940560-613A-44BD-859A-77D646346EC3}"/>
              </a:ext>
            </a:extLst>
          </p:cNvPr>
          <p:cNvSpPr/>
          <p:nvPr/>
        </p:nvSpPr>
        <p:spPr>
          <a:xfrm>
            <a:off x="4435475" y="2181225"/>
            <a:ext cx="360363" cy="107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>
            <a:extLst>
              <a:ext uri="{FF2B5EF4-FFF2-40B4-BE49-F238E27FC236}">
                <a16:creationId xmlns:a16="http://schemas.microsoft.com/office/drawing/2014/main" xmlns="" id="{043FDD58-4BBA-4552-8841-50BC2ABCF6F0}"/>
              </a:ext>
            </a:extLst>
          </p:cNvPr>
          <p:cNvSpPr txBox="1">
            <a:spLocks/>
          </p:cNvSpPr>
          <p:nvPr/>
        </p:nvSpPr>
        <p:spPr bwMode="auto">
          <a:xfrm>
            <a:off x="323850" y="73025"/>
            <a:ext cx="71278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kumimoji="0" lang="en-US" altLang="ko-KR" sz="2500" b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3-1</a:t>
            </a:r>
            <a:r>
              <a:rPr lang="en-US" altLang="ko-KR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결과서 관리</a:t>
            </a:r>
            <a:endParaRPr lang="en-US" altLang="ko-KR" sz="250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xmlns="" id="{A50C38DC-0572-4076-A2AF-4466883F80EB}"/>
              </a:ext>
            </a:extLst>
          </p:cNvPr>
          <p:cNvSpPr/>
          <p:nvPr/>
        </p:nvSpPr>
        <p:spPr>
          <a:xfrm>
            <a:off x="6513513" y="836613"/>
            <a:ext cx="2519362" cy="590391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xmlns="" id="{8EBAB7F9-2C3E-44A6-A0EA-A3C9BF754861}"/>
              </a:ext>
            </a:extLst>
          </p:cNvPr>
          <p:cNvGraphicFramePr>
            <a:graphicFrameLocks noGrp="1"/>
          </p:cNvGraphicFramePr>
          <p:nvPr/>
        </p:nvGraphicFramePr>
        <p:xfrm>
          <a:off x="6513513" y="836613"/>
          <a:ext cx="2519362" cy="3359150"/>
        </p:xfrm>
        <a:graphic>
          <a:graphicData uri="http://schemas.openxmlformats.org/drawingml/2006/table">
            <a:tbl>
              <a:tblPr/>
              <a:tblGrid>
                <a:gridCol w="25193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1548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결과서 입력</a:t>
                      </a:r>
                      <a:endParaRPr kumimoji="0" lang="ko-KR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1982" marR="35991" marT="45718" marB="4571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7289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전년도 재취업지원지원서비스를 </a:t>
                      </a:r>
                      <a:endParaRPr kumimoji="0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E46C0A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제공한 결과 입력 화면</a:t>
                      </a:r>
                    </a:p>
                  </a:txBody>
                  <a:tcPr marL="71982" marR="35991" marT="45718" marB="4571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3031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등록 버튼을 클릭해서 결과서 상세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입력 화면으로 이동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2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결과서가 저장된 경우는 목록에서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조회 되고 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사업장명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클릭하면 상세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화면을 이동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3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연도별 결과서는 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개만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저장 가능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동년도 새로운 결과서를 입력하고자 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하는 경우 결과서를 삭제하고 입력</a:t>
                      </a:r>
                    </a:p>
                  </a:txBody>
                  <a:tcPr marL="71982" marR="35991" marT="45718" marB="4571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xmlns="" id="{FB52AC24-0DAD-49C7-B565-B74F969F51CE}"/>
              </a:ext>
            </a:extLst>
          </p:cNvPr>
          <p:cNvCxnSpPr/>
          <p:nvPr/>
        </p:nvCxnSpPr>
        <p:spPr>
          <a:xfrm flipH="1" flipV="1">
            <a:off x="4427538" y="3573463"/>
            <a:ext cx="1008062" cy="647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21" name="그림 2">
            <a:extLst>
              <a:ext uri="{FF2B5EF4-FFF2-40B4-BE49-F238E27FC236}">
                <a16:creationId xmlns:a16="http://schemas.microsoft.com/office/drawing/2014/main" xmlns="" id="{51E706F6-EC39-4F4A-AA6F-2C40E478A1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981075"/>
            <a:ext cx="6046788" cy="512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Picture 9">
            <a:extLst>
              <a:ext uri="{FF2B5EF4-FFF2-40B4-BE49-F238E27FC236}">
                <a16:creationId xmlns:a16="http://schemas.microsoft.com/office/drawing/2014/main" xmlns="" id="{4187262E-3DDC-45AE-863A-53E05408D6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713" y="3541713"/>
            <a:ext cx="4895850" cy="1947862"/>
          </a:xfrm>
          <a:prstGeom prst="rect">
            <a:avLst/>
          </a:prstGeom>
          <a:noFill/>
          <a:ln w="9525">
            <a:solidFill>
              <a:schemeClr val="tx1">
                <a:alpha val="98822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>
            <a:extLst>
              <a:ext uri="{FF2B5EF4-FFF2-40B4-BE49-F238E27FC236}">
                <a16:creationId xmlns:a16="http://schemas.microsoft.com/office/drawing/2014/main" xmlns="" id="{1D5FC108-A0BD-41A5-8928-30F8285A5911}"/>
              </a:ext>
            </a:extLst>
          </p:cNvPr>
          <p:cNvSpPr txBox="1">
            <a:spLocks/>
          </p:cNvSpPr>
          <p:nvPr/>
        </p:nvSpPr>
        <p:spPr bwMode="auto">
          <a:xfrm>
            <a:off x="323850" y="73025"/>
            <a:ext cx="71278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kumimoji="0" lang="en-US" altLang="ko-KR" sz="2500" b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3-2</a:t>
            </a:r>
            <a:r>
              <a:rPr lang="en-US" altLang="ko-KR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결과서 등록</a:t>
            </a:r>
            <a:endParaRPr lang="en-US" altLang="ko-KR" sz="250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xmlns="" id="{C4346A96-0286-4D88-8342-5F2734E8FA14}"/>
              </a:ext>
            </a:extLst>
          </p:cNvPr>
          <p:cNvSpPr/>
          <p:nvPr/>
        </p:nvSpPr>
        <p:spPr>
          <a:xfrm>
            <a:off x="6513513" y="836613"/>
            <a:ext cx="2519362" cy="590391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xmlns="" id="{BCB0166E-6C5C-44F4-9FB3-76B959FAFB84}"/>
              </a:ext>
            </a:extLst>
          </p:cNvPr>
          <p:cNvGraphicFramePr>
            <a:graphicFrameLocks noGrp="1"/>
          </p:cNvGraphicFramePr>
          <p:nvPr/>
        </p:nvGraphicFramePr>
        <p:xfrm>
          <a:off x="6516688" y="836613"/>
          <a:ext cx="2516187" cy="5659437"/>
        </p:xfrm>
        <a:graphic>
          <a:graphicData uri="http://schemas.openxmlformats.org/drawingml/2006/table">
            <a:tbl>
              <a:tblPr/>
              <a:tblGrid>
                <a:gridCol w="251618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1369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결과서 상세입력</a:t>
                      </a:r>
                    </a:p>
                  </a:txBody>
                  <a:tcPr marL="71968" marR="35984" marT="45704" marB="4570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7168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참여 </a:t>
                      </a:r>
                      <a:r>
                        <a:rPr kumimoji="0" lang="en-US" altLang="ko-K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/ </a:t>
                      </a:r>
                      <a:r>
                        <a:rPr kumimoji="0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미참여 </a:t>
                      </a:r>
                      <a:r>
                        <a:rPr kumimoji="0" lang="en-US" altLang="ko-K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/ </a:t>
                      </a:r>
                      <a:r>
                        <a:rPr kumimoji="0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미참여희망자 수를 입력 </a:t>
                      </a:r>
                      <a:r>
                        <a:rPr kumimoji="0" lang="en-US" altLang="ko-K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</a:t>
                      </a:r>
                      <a:r>
                        <a:rPr kumimoji="0" lang="ko-KR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총계는 자동 계산 </a:t>
                      </a:r>
                      <a:r>
                        <a:rPr kumimoji="0" lang="en-US" altLang="ko-K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kumimoji="0" lang="ko-KR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E46C0A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1968" marR="35984" marT="45704" marB="4570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830900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참여대상 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당해 연도 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이직자로서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        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서비스 의무 제공 대상자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- </a:t>
                      </a:r>
                      <a:r>
                        <a:rPr kumimoji="0" lang="ko-KR" altLang="en-US" sz="1000" b="1" i="0" u="sng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전년도 </a:t>
                      </a:r>
                      <a:r>
                        <a:rPr kumimoji="0" lang="ko-KR" altLang="en-US" sz="1000" b="1" i="0" u="sng" strike="noStrike" cap="none" normalizeH="0" baseline="0" dirty="0" err="1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이직자</a:t>
                      </a:r>
                      <a:r>
                        <a:rPr kumimoji="0" lang="ko-KR" altLang="en-US" sz="1000" b="1" i="0" u="sng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전년도 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1.1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이후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경영상이유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희망퇴직 사유의 이직자중    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전년도에 서비스를 받지 않고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미참여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동의서 미제출자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2.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참여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참여대상 중 이직일 직전 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년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이내에 서비스를 제공 받은 사람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* 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경영상이유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희망퇴직자는 이직일 직전      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1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년 이내 또는 이직일 다음날로부터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6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개월 이내의 기간 중 당해 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연도말까지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서비스를 제공받은 사람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3.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미참여동의자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 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미참여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동의서를 제출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하고 미참여한 사람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3. </a:t>
                      </a:r>
                      <a:r>
                        <a:rPr kumimoji="0" lang="ko-KR" altLang="en-US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미참여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미동의자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참여대상 중 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미참여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희망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미참여동의서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없이 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미참여한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사람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**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미참여희망사유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1)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이직 후 취업 또는 창업 확정된 경우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2)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이직 후 취업 등의 의사가 없는 경우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(*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단순 서비스 참여 의사가 없는 경우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포함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3)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질병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부상등으로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참여가 어려운 경우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4)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근로자에게 제도 안내 및 서비스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참여 의사 확인했으나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참여 거부 후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미참여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동의서 미제출한 경우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(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증빙자료 제출 필요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1968" marR="35984" marT="45704" marB="4570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5368" name="그림 1">
            <a:extLst>
              <a:ext uri="{FF2B5EF4-FFF2-40B4-BE49-F238E27FC236}">
                <a16:creationId xmlns:a16="http://schemas.microsoft.com/office/drawing/2014/main" xmlns="" id="{CA0372ED-C5B6-418B-AEE9-522EFCFB67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1228725"/>
            <a:ext cx="6067425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xmlns="" id="{874A91F0-3A54-4D7E-A6D1-232F85018E4E}"/>
              </a:ext>
            </a:extLst>
          </p:cNvPr>
          <p:cNvSpPr/>
          <p:nvPr/>
        </p:nvSpPr>
        <p:spPr>
          <a:xfrm>
            <a:off x="1484313" y="4816475"/>
            <a:ext cx="4826000" cy="4318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xmlns="" id="{C658571A-90D6-4A9B-8E24-53CA88595AA7}"/>
              </a:ext>
            </a:extLst>
          </p:cNvPr>
          <p:cNvSpPr/>
          <p:nvPr/>
        </p:nvSpPr>
        <p:spPr>
          <a:xfrm>
            <a:off x="1485900" y="5248275"/>
            <a:ext cx="998538" cy="122555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>
            <a:extLst>
              <a:ext uri="{FF2B5EF4-FFF2-40B4-BE49-F238E27FC236}">
                <a16:creationId xmlns:a16="http://schemas.microsoft.com/office/drawing/2014/main" xmlns="" id="{7DFF5BC3-0311-4933-A722-8EB4E662CCB9}"/>
              </a:ext>
            </a:extLst>
          </p:cNvPr>
          <p:cNvSpPr txBox="1">
            <a:spLocks/>
          </p:cNvSpPr>
          <p:nvPr/>
        </p:nvSpPr>
        <p:spPr bwMode="auto">
          <a:xfrm>
            <a:off x="323850" y="73025"/>
            <a:ext cx="71278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kumimoji="0" lang="en-US" altLang="ko-KR" sz="2500" b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3-3</a:t>
            </a:r>
            <a:r>
              <a:rPr lang="en-US" altLang="ko-KR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결과서 등록</a:t>
            </a:r>
            <a:endParaRPr lang="en-US" altLang="ko-KR" sz="250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xmlns="" id="{A5296A35-75FF-46BC-B415-E38064C604E5}"/>
              </a:ext>
            </a:extLst>
          </p:cNvPr>
          <p:cNvSpPr/>
          <p:nvPr/>
        </p:nvSpPr>
        <p:spPr>
          <a:xfrm>
            <a:off x="6513513" y="836613"/>
            <a:ext cx="2519362" cy="590391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xmlns="" id="{9B7715D4-4037-4B97-BBB1-A5BEE5DF22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4966995"/>
              </p:ext>
            </p:extLst>
          </p:nvPr>
        </p:nvGraphicFramePr>
        <p:xfrm>
          <a:off x="6513513" y="836613"/>
          <a:ext cx="2519362" cy="5187414"/>
        </p:xfrm>
        <a:graphic>
          <a:graphicData uri="http://schemas.openxmlformats.org/drawingml/2006/table">
            <a:tbl>
              <a:tblPr/>
              <a:tblGrid>
                <a:gridCol w="25193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152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결과서 상세입력</a:t>
                      </a:r>
                      <a:endParaRPr kumimoji="0" lang="ko-KR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1982" marR="35991"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7259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서비스유형별 </a:t>
                      </a:r>
                      <a:r>
                        <a:rPr kumimoji="0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제</a:t>
                      </a:r>
                      <a:r>
                        <a:rPr kumimoji="0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공현황 입력</a:t>
                      </a:r>
                    </a:p>
                  </a:txBody>
                  <a:tcPr marL="71982" marR="35991"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06768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서비스 유형별 제공현황을 입력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**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서비스 유형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진로설계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,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교육훈련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취업알선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기타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근로시간 단축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2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서비스 유형별 제공 참여자 명수 입력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3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서비스 유형별로 위탁기관을 입력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3"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3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위탁기관이 여러 개일 경우 추가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버튼을 클릭해서 추가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또는 삭제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5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참여자는 서비스유형별로 참여 가능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하므로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참여인원에 맞게 서비스 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유형별 제공 인원 입력 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6. </a:t>
                      </a:r>
                      <a:r>
                        <a:rPr kumimoji="0" lang="ko-KR" altLang="en-US" sz="1000" b="1" i="0" u="sng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동일인이 </a:t>
                      </a:r>
                      <a:r>
                        <a:rPr kumimoji="0" lang="en-US" altLang="ko-KR" sz="1000" b="1" i="0" u="sng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</a:t>
                      </a:r>
                      <a:r>
                        <a:rPr kumimoji="0" lang="ko-KR" altLang="en-US" sz="1000" b="1" i="0" u="sng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회 이상 서비스에 참여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한 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경우에는 해당하는 부분에 </a:t>
                      </a:r>
                      <a:r>
                        <a:rPr kumimoji="0" lang="ko-KR" altLang="en-US" sz="1000" b="1" i="0" u="sng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각각 산입</a:t>
                      </a:r>
                      <a:endParaRPr kumimoji="0" lang="en-US" altLang="ko-KR" sz="1000" b="1" i="0" u="sng" strike="noStrike" cap="none" normalizeH="0" baseline="0" dirty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</a:t>
                      </a:r>
                      <a:r>
                        <a:rPr kumimoji="0" lang="ko-KR" altLang="en-US" sz="1000" b="1" i="0" u="sng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하여 입력</a:t>
                      </a:r>
                      <a:endParaRPr kumimoji="0" lang="en-US" altLang="ko-KR" sz="1000" b="1" i="0" u="sng" strike="noStrike" cap="none" normalizeH="0" baseline="0" dirty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1" i="0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* 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A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근로자가 자체 제공의 교육훈련에 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2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회 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위탁 제공하는 취업알선에 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회 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참여하는 경우 자체와 위탁 각각 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명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으로 산입하여 기재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서비스 유형에도     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교육훈련과 취업알선에 각각 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명으로     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산입하여 기재 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1982" marR="35991"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7416" name="Picture 21">
            <a:extLst>
              <a:ext uri="{FF2B5EF4-FFF2-40B4-BE49-F238E27FC236}">
                <a16:creationId xmlns:a16="http://schemas.microsoft.com/office/drawing/2014/main" xmlns="" id="{A87FBD10-D563-42BC-9181-9AF6F99CA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1052513"/>
            <a:ext cx="6300788" cy="514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>
            <a:extLst>
              <a:ext uri="{FF2B5EF4-FFF2-40B4-BE49-F238E27FC236}">
                <a16:creationId xmlns:a16="http://schemas.microsoft.com/office/drawing/2014/main" xmlns="" id="{68375651-6315-4052-AD8B-7DC9657FA23E}"/>
              </a:ext>
            </a:extLst>
          </p:cNvPr>
          <p:cNvSpPr txBox="1">
            <a:spLocks/>
          </p:cNvSpPr>
          <p:nvPr/>
        </p:nvSpPr>
        <p:spPr bwMode="auto">
          <a:xfrm>
            <a:off x="323850" y="73025"/>
            <a:ext cx="71278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kumimoji="0" lang="en-US" altLang="ko-KR" sz="2500" b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3-4</a:t>
            </a:r>
            <a:r>
              <a:rPr lang="en-US" altLang="ko-KR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250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결과서 등록</a:t>
            </a:r>
            <a:endParaRPr lang="en-US" altLang="ko-KR" sz="250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xmlns="" id="{084E7B36-3735-4BDC-BAA4-D3E97D5FD63C}"/>
              </a:ext>
            </a:extLst>
          </p:cNvPr>
          <p:cNvSpPr/>
          <p:nvPr/>
        </p:nvSpPr>
        <p:spPr>
          <a:xfrm>
            <a:off x="6513513" y="836613"/>
            <a:ext cx="2519362" cy="590391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1" hangingPunct="1">
              <a:defRPr/>
            </a:pPr>
            <a:endParaRPr lang="ko-KR" altLang="en-US"/>
          </a:p>
        </p:txBody>
      </p: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xmlns="" id="{A1E7BB5F-A303-4F2E-87A5-34418B02B847}"/>
              </a:ext>
            </a:extLst>
          </p:cNvPr>
          <p:cNvGraphicFramePr>
            <a:graphicFrameLocks noGrp="1"/>
          </p:cNvGraphicFramePr>
          <p:nvPr/>
        </p:nvGraphicFramePr>
        <p:xfrm>
          <a:off x="6513513" y="836613"/>
          <a:ext cx="2519362" cy="4273550"/>
        </p:xfrm>
        <a:graphic>
          <a:graphicData uri="http://schemas.openxmlformats.org/drawingml/2006/table">
            <a:tbl>
              <a:tblPr/>
              <a:tblGrid>
                <a:gridCol w="25193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1615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결과서 상세입력</a:t>
                      </a:r>
                      <a:endParaRPr kumimoji="0" lang="ko-KR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1982" marR="35991" marT="45728" marB="4572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737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46C0A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기타 사항  및 저장</a:t>
                      </a:r>
                    </a:p>
                  </a:txBody>
                  <a:tcPr marL="71982" marR="35991" marT="45728" marB="4572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44562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9pPr>
                    </a:lstStyle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결과서 상세화면 최초 저장 시  참여자에 대한 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“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개인정보 제공 활용에 동의 여부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”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체크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결과관리 비밀번호 입력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**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참여자에 대한 개인정보를 보호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하기 위해 입력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**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결과관리 비밀번호 분실 시에는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관할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지청에 문의하여 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초기화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되면 다시 입력 할 수 있음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228600" marR="0" lvl="0" indent="-2286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 startAt="3"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결과서 입력 시 임시저장 버튼만 보이고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저장된 이후에는 임시저장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수정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),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신청 및 삭제를 할 수 있음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**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신청 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참여자 등록까지 완료되면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          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결과서를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관할지청으로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     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신청 할 수 있음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  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중요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 </a:t>
                      </a:r>
                      <a:r>
                        <a:rPr kumimoji="0" lang="ko-KR" altLang="en-US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오류자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또는 익년도 이월요청 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         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미처리자가 없는 경우만 신청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**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삭제 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결과서 및 참여자 정보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            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완전 삭제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1982" marR="35991" marT="45728" marB="4572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9464" name="그림 5">
            <a:extLst>
              <a:ext uri="{FF2B5EF4-FFF2-40B4-BE49-F238E27FC236}">
                <a16:creationId xmlns:a16="http://schemas.microsoft.com/office/drawing/2014/main" xmlns="" id="{687435BB-926D-4F08-B06C-4F86AC69FE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931863"/>
            <a:ext cx="5976938" cy="552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5" name="Picture 27">
            <a:extLst>
              <a:ext uri="{FF2B5EF4-FFF2-40B4-BE49-F238E27FC236}">
                <a16:creationId xmlns:a16="http://schemas.microsoft.com/office/drawing/2014/main" xmlns="" id="{E57A92E1-9A4F-466F-9661-63F623C3DF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2636838"/>
            <a:ext cx="5621338" cy="1679575"/>
          </a:xfrm>
          <a:prstGeom prst="rect">
            <a:avLst/>
          </a:prstGeom>
          <a:noFill/>
          <a:ln w="9525">
            <a:solidFill>
              <a:schemeClr val="tx1">
                <a:alpha val="98822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5" name="직선 화살표 연결선 4">
            <a:extLst>
              <a:ext uri="{FF2B5EF4-FFF2-40B4-BE49-F238E27FC236}">
                <a16:creationId xmlns:a16="http://schemas.microsoft.com/office/drawing/2014/main" xmlns="" id="{72D9224D-BC62-450E-AD1C-2F53011228FB}"/>
              </a:ext>
            </a:extLst>
          </p:cNvPr>
          <p:cNvCxnSpPr>
            <a:cxnSpLocks/>
            <a:stCxn id="12" idx="0"/>
            <a:endCxn id="19465" idx="2"/>
          </p:cNvCxnSpPr>
          <p:nvPr/>
        </p:nvCxnSpPr>
        <p:spPr>
          <a:xfrm flipH="1" flipV="1">
            <a:off x="3387725" y="4316413"/>
            <a:ext cx="1585913" cy="18018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직사각형 11">
            <a:extLst>
              <a:ext uri="{FF2B5EF4-FFF2-40B4-BE49-F238E27FC236}">
                <a16:creationId xmlns:a16="http://schemas.microsoft.com/office/drawing/2014/main" xmlns="" id="{A294C14D-C08E-46F7-B48C-6949238B3FEA}"/>
              </a:ext>
            </a:extLst>
          </p:cNvPr>
          <p:cNvSpPr/>
          <p:nvPr/>
        </p:nvSpPr>
        <p:spPr>
          <a:xfrm>
            <a:off x="4462463" y="6118225"/>
            <a:ext cx="1020762" cy="32543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43FF82F8-D96C-4742-8333-BA9019A0B2BB}"/>
              </a:ext>
            </a:extLst>
          </p:cNvPr>
          <p:cNvSpPr/>
          <p:nvPr/>
        </p:nvSpPr>
        <p:spPr>
          <a:xfrm>
            <a:off x="250825" y="5187950"/>
            <a:ext cx="3744913" cy="42068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16898</TotalTime>
  <Words>1900</Words>
  <Application>Microsoft Office PowerPoint</Application>
  <PresentationFormat>화면 슬라이드 쇼(4:3)</PresentationFormat>
  <Paragraphs>431</Paragraphs>
  <Slides>21</Slides>
  <Notes>18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31" baseType="lpstr">
      <vt:lpstr>굴림</vt:lpstr>
      <vt:lpstr>Arial</vt:lpstr>
      <vt:lpstr>맑은 고딕</vt:lpstr>
      <vt:lpstr>HY목각파임B</vt:lpstr>
      <vt:lpstr>Wingdings</vt:lpstr>
      <vt:lpstr>HY견고딕</vt:lpstr>
      <vt:lpstr>HY헤드라인M</vt:lpstr>
      <vt:lpstr>산돌고딕 M</vt:lpstr>
      <vt:lpstr>HY그래픽M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한국고용정보원</dc:creator>
  <cp:lastModifiedBy>Keis</cp:lastModifiedBy>
  <cp:revision>2020</cp:revision>
  <cp:lastPrinted>2011-09-20T01:57:40Z</cp:lastPrinted>
  <dcterms:created xsi:type="dcterms:W3CDTF">2009-08-14T00:57:03Z</dcterms:created>
  <dcterms:modified xsi:type="dcterms:W3CDTF">2025-03-11T06:50:02Z</dcterms:modified>
</cp:coreProperties>
</file>